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3" r:id="rId21"/>
    <p:sldId id="275" r:id="rId22"/>
    <p:sldId id="276" r:id="rId23"/>
    <p:sldId id="277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35" r:id="rId59"/>
    <p:sldId id="316" r:id="rId60"/>
    <p:sldId id="317" r:id="rId61"/>
    <p:sldId id="318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28" r:id="rId75"/>
    <p:sldId id="329" r:id="rId76"/>
    <p:sldId id="278" r:id="rId77"/>
    <p:sldId id="279" r:id="rId78"/>
    <p:sldId id="280" r:id="rId79"/>
    <p:sldId id="330" r:id="rId80"/>
    <p:sldId id="332" r:id="rId81"/>
    <p:sldId id="331" r:id="rId82"/>
    <p:sldId id="334" r:id="rId83"/>
    <p:sldId id="333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391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331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097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975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8167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01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724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19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96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944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339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7DC41-407B-4715-9CEC-752FE3C5A729}" type="datetimeFigureOut">
              <a:rPr lang="uk-UA" smtClean="0"/>
              <a:t>04.09.2018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907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hyperlink" Target="https://docs.djangoproject.com/en/dev/ref/contrib/admin/#modeladmin-object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1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Relationship Id="rId9" Type="http://schemas.openxmlformats.org/officeDocument/2006/relationships/image" Target="../media/image32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17" Type="http://schemas.openxmlformats.org/officeDocument/2006/relationships/image" Target="../media/image352.pn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2.png"/><Relationship Id="rId18" Type="http://schemas.openxmlformats.org/officeDocument/2006/relationships/image" Target="../media/image39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12" Type="http://schemas.openxmlformats.org/officeDocument/2006/relationships/image" Target="../media/image391.png"/><Relationship Id="rId17" Type="http://schemas.openxmlformats.org/officeDocument/2006/relationships/image" Target="../media/image396.png"/><Relationship Id="rId2" Type="http://schemas.openxmlformats.org/officeDocument/2006/relationships/image" Target="../media/image381.png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5" Type="http://schemas.openxmlformats.org/officeDocument/2006/relationships/image" Target="../media/image384.png"/><Relationship Id="rId15" Type="http://schemas.openxmlformats.org/officeDocument/2006/relationships/image" Target="../media/image394.png"/><Relationship Id="rId10" Type="http://schemas.openxmlformats.org/officeDocument/2006/relationships/image" Target="../media/image389.png"/><Relationship Id="rId19" Type="http://schemas.openxmlformats.org/officeDocument/2006/relationships/image" Target="../media/image398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Relationship Id="rId14" Type="http://schemas.openxmlformats.org/officeDocument/2006/relationships/image" Target="../media/image39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414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413.png"/><Relationship Id="rId2" Type="http://schemas.openxmlformats.org/officeDocument/2006/relationships/image" Target="../media/image399.png"/><Relationship Id="rId16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5" Type="http://schemas.openxmlformats.org/officeDocument/2006/relationships/image" Target="../media/image381.png"/><Relationship Id="rId10" Type="http://schemas.openxmlformats.org/officeDocument/2006/relationships/image" Target="../media/image407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9.png"/><Relationship Id="rId11" Type="http://schemas.openxmlformats.org/officeDocument/2006/relationships/image" Target="../media/image424.png"/><Relationship Id="rId5" Type="http://schemas.openxmlformats.org/officeDocument/2006/relationships/image" Target="../media/image418.png"/><Relationship Id="rId10" Type="http://schemas.openxmlformats.org/officeDocument/2006/relationships/image" Target="../media/image423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6.png"/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12" Type="http://schemas.openxmlformats.org/officeDocument/2006/relationships/image" Target="../media/image435.png"/><Relationship Id="rId17" Type="http://schemas.openxmlformats.org/officeDocument/2006/relationships/image" Target="../media/image439.png"/><Relationship Id="rId2" Type="http://schemas.openxmlformats.org/officeDocument/2006/relationships/image" Target="../media/image425.png"/><Relationship Id="rId16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11" Type="http://schemas.openxmlformats.org/officeDocument/2006/relationships/image" Target="../media/image434.png"/><Relationship Id="rId5" Type="http://schemas.openxmlformats.org/officeDocument/2006/relationships/image" Target="../media/image428.png"/><Relationship Id="rId15" Type="http://schemas.openxmlformats.org/officeDocument/2006/relationships/image" Target="../media/image438.png"/><Relationship Id="rId10" Type="http://schemas.openxmlformats.org/officeDocument/2006/relationships/image" Target="../media/image433.png"/><Relationship Id="rId4" Type="http://schemas.openxmlformats.org/officeDocument/2006/relationships/image" Target="../media/image427.png"/><Relationship Id="rId9" Type="http://schemas.openxmlformats.org/officeDocument/2006/relationships/image" Target="../media/image432.png"/><Relationship Id="rId14" Type="http://schemas.openxmlformats.org/officeDocument/2006/relationships/image" Target="../media/image4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13" Type="http://schemas.openxmlformats.org/officeDocument/2006/relationships/image" Target="../media/image451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4.png"/><Relationship Id="rId11" Type="http://schemas.openxmlformats.org/officeDocument/2006/relationships/image" Target="../media/image449.png"/><Relationship Id="rId5" Type="http://schemas.openxmlformats.org/officeDocument/2006/relationships/image" Target="../media/image443.png"/><Relationship Id="rId15" Type="http://schemas.openxmlformats.org/officeDocument/2006/relationships/image" Target="../media/image453.png"/><Relationship Id="rId10" Type="http://schemas.openxmlformats.org/officeDocument/2006/relationships/image" Target="../media/image448.png"/><Relationship Id="rId4" Type="http://schemas.openxmlformats.org/officeDocument/2006/relationships/image" Target="../media/image442.png"/><Relationship Id="rId9" Type="http://schemas.openxmlformats.org/officeDocument/2006/relationships/image" Target="../media/image447.png"/><Relationship Id="rId14" Type="http://schemas.openxmlformats.org/officeDocument/2006/relationships/image" Target="../media/image45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12" Type="http://schemas.openxmlformats.org/officeDocument/2006/relationships/image" Target="../media/image473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5" Type="http://schemas.openxmlformats.org/officeDocument/2006/relationships/image" Target="../media/image466.png"/><Relationship Id="rId10" Type="http://schemas.openxmlformats.org/officeDocument/2006/relationships/image" Target="../media/image471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5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5" Type="http://schemas.openxmlformats.org/officeDocument/2006/relationships/image" Target="../media/image477.png"/><Relationship Id="rId10" Type="http://schemas.openxmlformats.org/officeDocument/2006/relationships/image" Target="../media/image482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6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12" Type="http://schemas.openxmlformats.org/officeDocument/2006/relationships/image" Target="../media/image495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9.png"/><Relationship Id="rId11" Type="http://schemas.openxmlformats.org/officeDocument/2006/relationships/image" Target="../media/image494.png"/><Relationship Id="rId5" Type="http://schemas.openxmlformats.org/officeDocument/2006/relationships/image" Target="../media/image488.png"/><Relationship Id="rId10" Type="http://schemas.openxmlformats.org/officeDocument/2006/relationships/image" Target="../media/image493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Relationship Id="rId14" Type="http://schemas.openxmlformats.org/officeDocument/2006/relationships/image" Target="../media/image4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gif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.png"/><Relationship Id="rId7" Type="http://schemas.openxmlformats.org/officeDocument/2006/relationships/image" Target="../media/image521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10" Type="http://schemas.openxmlformats.org/officeDocument/2006/relationships/image" Target="../media/image524.png"/><Relationship Id="rId4" Type="http://schemas.openxmlformats.org/officeDocument/2006/relationships/image" Target="../media/image518.png"/><Relationship Id="rId9" Type="http://schemas.openxmlformats.org/officeDocument/2006/relationships/image" Target="../media/image5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26.png"/><Relationship Id="rId7" Type="http://schemas.openxmlformats.org/officeDocument/2006/relationships/image" Target="../media/image530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13" Type="http://schemas.openxmlformats.org/officeDocument/2006/relationships/image" Target="../media/image548.png"/><Relationship Id="rId18" Type="http://schemas.openxmlformats.org/officeDocument/2006/relationships/image" Target="../media/image553.png"/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12" Type="http://schemas.openxmlformats.org/officeDocument/2006/relationships/image" Target="../media/image547.png"/><Relationship Id="rId17" Type="http://schemas.openxmlformats.org/officeDocument/2006/relationships/image" Target="../media/image552.png"/><Relationship Id="rId2" Type="http://schemas.openxmlformats.org/officeDocument/2006/relationships/image" Target="../media/image537.png"/><Relationship Id="rId16" Type="http://schemas.openxmlformats.org/officeDocument/2006/relationships/image" Target="../media/image5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1.png"/><Relationship Id="rId11" Type="http://schemas.openxmlformats.org/officeDocument/2006/relationships/image" Target="../media/image546.png"/><Relationship Id="rId5" Type="http://schemas.openxmlformats.org/officeDocument/2006/relationships/image" Target="../media/image540.png"/><Relationship Id="rId15" Type="http://schemas.openxmlformats.org/officeDocument/2006/relationships/image" Target="../media/image550.png"/><Relationship Id="rId10" Type="http://schemas.openxmlformats.org/officeDocument/2006/relationships/image" Target="../media/image545.png"/><Relationship Id="rId4" Type="http://schemas.openxmlformats.org/officeDocument/2006/relationships/image" Target="../media/image539.png"/><Relationship Id="rId9" Type="http://schemas.openxmlformats.org/officeDocument/2006/relationships/image" Target="../media/image544.png"/><Relationship Id="rId14" Type="http://schemas.openxmlformats.org/officeDocument/2006/relationships/image" Target="../media/image54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65.png"/><Relationship Id="rId18" Type="http://schemas.openxmlformats.org/officeDocument/2006/relationships/image" Target="../media/image570.png"/><Relationship Id="rId26" Type="http://schemas.openxmlformats.org/officeDocument/2006/relationships/image" Target="../media/image578.png"/><Relationship Id="rId3" Type="http://schemas.openxmlformats.org/officeDocument/2006/relationships/image" Target="../media/image555.png"/><Relationship Id="rId21" Type="http://schemas.openxmlformats.org/officeDocument/2006/relationships/image" Target="../media/image573.png"/><Relationship Id="rId7" Type="http://schemas.openxmlformats.org/officeDocument/2006/relationships/image" Target="../media/image559.png"/><Relationship Id="rId12" Type="http://schemas.openxmlformats.org/officeDocument/2006/relationships/image" Target="../media/image564.png"/><Relationship Id="rId17" Type="http://schemas.openxmlformats.org/officeDocument/2006/relationships/image" Target="../media/image569.png"/><Relationship Id="rId25" Type="http://schemas.openxmlformats.org/officeDocument/2006/relationships/image" Target="../media/image577.png"/><Relationship Id="rId2" Type="http://schemas.openxmlformats.org/officeDocument/2006/relationships/image" Target="../media/image554.png"/><Relationship Id="rId16" Type="http://schemas.openxmlformats.org/officeDocument/2006/relationships/image" Target="../media/image568.png"/><Relationship Id="rId20" Type="http://schemas.openxmlformats.org/officeDocument/2006/relationships/image" Target="../media/image572.png"/><Relationship Id="rId29" Type="http://schemas.openxmlformats.org/officeDocument/2006/relationships/image" Target="../media/image5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8.png"/><Relationship Id="rId11" Type="http://schemas.openxmlformats.org/officeDocument/2006/relationships/image" Target="../media/image563.png"/><Relationship Id="rId24" Type="http://schemas.openxmlformats.org/officeDocument/2006/relationships/image" Target="../media/image576.png"/><Relationship Id="rId5" Type="http://schemas.openxmlformats.org/officeDocument/2006/relationships/image" Target="../media/image557.png"/><Relationship Id="rId15" Type="http://schemas.openxmlformats.org/officeDocument/2006/relationships/image" Target="../media/image567.png"/><Relationship Id="rId23" Type="http://schemas.openxmlformats.org/officeDocument/2006/relationships/image" Target="../media/image575.png"/><Relationship Id="rId28" Type="http://schemas.openxmlformats.org/officeDocument/2006/relationships/image" Target="../media/image580.png"/><Relationship Id="rId10" Type="http://schemas.openxmlformats.org/officeDocument/2006/relationships/image" Target="../media/image562.png"/><Relationship Id="rId19" Type="http://schemas.openxmlformats.org/officeDocument/2006/relationships/image" Target="../media/image571.png"/><Relationship Id="rId4" Type="http://schemas.openxmlformats.org/officeDocument/2006/relationships/image" Target="../media/image556.png"/><Relationship Id="rId9" Type="http://schemas.openxmlformats.org/officeDocument/2006/relationships/image" Target="../media/image561.png"/><Relationship Id="rId14" Type="http://schemas.openxmlformats.org/officeDocument/2006/relationships/image" Target="../media/image566.png"/><Relationship Id="rId22" Type="http://schemas.openxmlformats.org/officeDocument/2006/relationships/image" Target="../media/image574.png"/><Relationship Id="rId27" Type="http://schemas.openxmlformats.org/officeDocument/2006/relationships/image" Target="../media/image579.png"/><Relationship Id="rId30" Type="http://schemas.openxmlformats.org/officeDocument/2006/relationships/image" Target="../media/image58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13" Type="http://schemas.openxmlformats.org/officeDocument/2006/relationships/image" Target="../media/image594.png"/><Relationship Id="rId18" Type="http://schemas.openxmlformats.org/officeDocument/2006/relationships/image" Target="../media/image599.png"/><Relationship Id="rId26" Type="http://schemas.openxmlformats.org/officeDocument/2006/relationships/image" Target="../media/image607.png"/><Relationship Id="rId3" Type="http://schemas.openxmlformats.org/officeDocument/2006/relationships/image" Target="../media/image584.png"/><Relationship Id="rId21" Type="http://schemas.openxmlformats.org/officeDocument/2006/relationships/image" Target="../media/image602.png"/><Relationship Id="rId7" Type="http://schemas.openxmlformats.org/officeDocument/2006/relationships/image" Target="../media/image588.png"/><Relationship Id="rId12" Type="http://schemas.openxmlformats.org/officeDocument/2006/relationships/image" Target="../media/image593.png"/><Relationship Id="rId17" Type="http://schemas.openxmlformats.org/officeDocument/2006/relationships/image" Target="../media/image598.png"/><Relationship Id="rId25" Type="http://schemas.openxmlformats.org/officeDocument/2006/relationships/image" Target="../media/image606.png"/><Relationship Id="rId2" Type="http://schemas.openxmlformats.org/officeDocument/2006/relationships/image" Target="../media/image583.png"/><Relationship Id="rId16" Type="http://schemas.openxmlformats.org/officeDocument/2006/relationships/image" Target="../media/image597.png"/><Relationship Id="rId20" Type="http://schemas.openxmlformats.org/officeDocument/2006/relationships/image" Target="../media/image6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7.png"/><Relationship Id="rId11" Type="http://schemas.openxmlformats.org/officeDocument/2006/relationships/image" Target="../media/image592.png"/><Relationship Id="rId24" Type="http://schemas.openxmlformats.org/officeDocument/2006/relationships/image" Target="../media/image605.png"/><Relationship Id="rId5" Type="http://schemas.openxmlformats.org/officeDocument/2006/relationships/image" Target="../media/image586.png"/><Relationship Id="rId15" Type="http://schemas.openxmlformats.org/officeDocument/2006/relationships/image" Target="../media/image596.png"/><Relationship Id="rId23" Type="http://schemas.openxmlformats.org/officeDocument/2006/relationships/image" Target="../media/image604.png"/><Relationship Id="rId10" Type="http://schemas.openxmlformats.org/officeDocument/2006/relationships/image" Target="../media/image591.png"/><Relationship Id="rId19" Type="http://schemas.openxmlformats.org/officeDocument/2006/relationships/image" Target="../media/image600.png"/><Relationship Id="rId4" Type="http://schemas.openxmlformats.org/officeDocument/2006/relationships/image" Target="../media/image585.png"/><Relationship Id="rId9" Type="http://schemas.openxmlformats.org/officeDocument/2006/relationships/image" Target="../media/image590.png"/><Relationship Id="rId14" Type="http://schemas.openxmlformats.org/officeDocument/2006/relationships/image" Target="../media/image595.png"/><Relationship Id="rId22" Type="http://schemas.openxmlformats.org/officeDocument/2006/relationships/image" Target="../media/image603.png"/><Relationship Id="rId27" Type="http://schemas.openxmlformats.org/officeDocument/2006/relationships/image" Target="../media/image60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3" Type="http://schemas.openxmlformats.org/officeDocument/2006/relationships/image" Target="../media/image610.png"/><Relationship Id="rId7" Type="http://schemas.openxmlformats.org/officeDocument/2006/relationships/image" Target="../media/image614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13" Type="http://schemas.openxmlformats.org/officeDocument/2006/relationships/image" Target="../media/image628.png"/><Relationship Id="rId3" Type="http://schemas.openxmlformats.org/officeDocument/2006/relationships/image" Target="../media/image618.png"/><Relationship Id="rId7" Type="http://schemas.openxmlformats.org/officeDocument/2006/relationships/image" Target="../media/image622.png"/><Relationship Id="rId12" Type="http://schemas.openxmlformats.org/officeDocument/2006/relationships/image" Target="../media/image627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1.png"/><Relationship Id="rId11" Type="http://schemas.openxmlformats.org/officeDocument/2006/relationships/image" Target="../media/image626.png"/><Relationship Id="rId5" Type="http://schemas.openxmlformats.org/officeDocument/2006/relationships/image" Target="../media/image620.png"/><Relationship Id="rId10" Type="http://schemas.openxmlformats.org/officeDocument/2006/relationships/image" Target="../media/image625.png"/><Relationship Id="rId4" Type="http://schemas.openxmlformats.org/officeDocument/2006/relationships/image" Target="../media/image619.png"/><Relationship Id="rId9" Type="http://schemas.openxmlformats.org/officeDocument/2006/relationships/image" Target="../media/image62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5.png"/><Relationship Id="rId13" Type="http://schemas.openxmlformats.org/officeDocument/2006/relationships/image" Target="../media/image640.png"/><Relationship Id="rId3" Type="http://schemas.openxmlformats.org/officeDocument/2006/relationships/image" Target="../media/image630.png"/><Relationship Id="rId7" Type="http://schemas.openxmlformats.org/officeDocument/2006/relationships/image" Target="../media/image634.png"/><Relationship Id="rId12" Type="http://schemas.openxmlformats.org/officeDocument/2006/relationships/image" Target="../media/image639.png"/><Relationship Id="rId17" Type="http://schemas.openxmlformats.org/officeDocument/2006/relationships/image" Target="../media/image644.png"/><Relationship Id="rId2" Type="http://schemas.openxmlformats.org/officeDocument/2006/relationships/image" Target="../media/image629.png"/><Relationship Id="rId16" Type="http://schemas.openxmlformats.org/officeDocument/2006/relationships/image" Target="../media/image6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3.png"/><Relationship Id="rId11" Type="http://schemas.openxmlformats.org/officeDocument/2006/relationships/image" Target="../media/image638.png"/><Relationship Id="rId5" Type="http://schemas.openxmlformats.org/officeDocument/2006/relationships/image" Target="../media/image632.png"/><Relationship Id="rId15" Type="http://schemas.openxmlformats.org/officeDocument/2006/relationships/image" Target="../media/image642.png"/><Relationship Id="rId10" Type="http://schemas.openxmlformats.org/officeDocument/2006/relationships/image" Target="../media/image637.png"/><Relationship Id="rId4" Type="http://schemas.openxmlformats.org/officeDocument/2006/relationships/image" Target="../media/image631.png"/><Relationship Id="rId9" Type="http://schemas.openxmlformats.org/officeDocument/2006/relationships/image" Target="../media/image636.png"/><Relationship Id="rId14" Type="http://schemas.openxmlformats.org/officeDocument/2006/relationships/image" Target="../media/image6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64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png"/><Relationship Id="rId3" Type="http://schemas.openxmlformats.org/officeDocument/2006/relationships/image" Target="../media/image652.png"/><Relationship Id="rId7" Type="http://schemas.openxmlformats.org/officeDocument/2006/relationships/image" Target="../media/image656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5.png"/><Relationship Id="rId5" Type="http://schemas.openxmlformats.org/officeDocument/2006/relationships/image" Target="../media/image654.png"/><Relationship Id="rId4" Type="http://schemas.openxmlformats.org/officeDocument/2006/relationships/image" Target="../media/image6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dn.mozillademos.org/files/13931/basic-djan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372"/>
            <a:ext cx="5598454" cy="394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742878" y="153372"/>
            <a:ext cx="449728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urlpatterns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object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is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a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list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of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path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()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and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/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or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re_path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()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functions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54" y="471603"/>
            <a:ext cx="5953125" cy="1409700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6278137" y="338038"/>
            <a:ext cx="78058" cy="18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V="1">
            <a:off x="6043961" y="1176453"/>
            <a:ext cx="273205" cy="95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6317166" y="1161353"/>
            <a:ext cx="328960" cy="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6924907" y="1667271"/>
            <a:ext cx="133816" cy="40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6367346" y="1605776"/>
            <a:ext cx="557561" cy="2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40983" y="1949491"/>
            <a:ext cx="159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те </a:t>
            </a:r>
            <a:r>
              <a:rPr lang="ru-RU" sz="1200" dirty="0" err="1" smtClean="0"/>
              <a:t>що</a:t>
            </a:r>
            <a:r>
              <a:rPr lang="ru-RU" sz="1200" dirty="0" smtClean="0"/>
              <a:t> в </a:t>
            </a:r>
            <a:r>
              <a:rPr lang="en-US" sz="1200" dirty="0" smtClean="0"/>
              <a:t>&lt;&gt; </a:t>
            </a:r>
            <a:r>
              <a:rPr lang="uk-UA" sz="1200" dirty="0" err="1" smtClean="0"/>
              <a:t>передасться</a:t>
            </a:r>
            <a:r>
              <a:rPr lang="uk-UA" sz="1200" dirty="0" smtClean="0"/>
              <a:t> як іменований аргумент у ф-ю</a:t>
            </a:r>
            <a:endParaRPr lang="uk-UA" sz="12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V="1">
            <a:off x="5598454" y="1161353"/>
            <a:ext cx="2664600" cy="14703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4907" y="2070626"/>
            <a:ext cx="4898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працює з </a:t>
            </a:r>
            <a:r>
              <a:rPr lang="uk-UA" sz="1200" dirty="0" err="1" smtClean="0"/>
              <a:t>регулярками</a:t>
            </a:r>
            <a:r>
              <a:rPr lang="uk-UA" sz="1200" dirty="0" smtClean="0"/>
              <a:t>, те що в круглих дужках </a:t>
            </a:r>
            <a:r>
              <a:rPr lang="uk-UA" sz="1200" dirty="0" err="1" smtClean="0"/>
              <a:t>передасться</a:t>
            </a:r>
            <a:r>
              <a:rPr lang="uk-UA" sz="1200" dirty="0" smtClean="0"/>
              <a:t> як аргумент</a:t>
            </a:r>
            <a:endParaRPr lang="uk-UA" sz="1200" dirty="0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7292898" y="1605776"/>
            <a:ext cx="52410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23" idx="0"/>
          </p:cNvCxnSpPr>
          <p:nvPr/>
        </p:nvCxnSpPr>
        <p:spPr>
          <a:xfrm flipH="1" flipV="1">
            <a:off x="7805854" y="1628078"/>
            <a:ext cx="1568442" cy="4425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41" y="2915544"/>
            <a:ext cx="5429250" cy="21431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16606" y="3256156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err="1" smtClean="0"/>
              <a:t>вʼюшка</a:t>
            </a:r>
            <a:r>
              <a:rPr lang="uk-UA" sz="1200" dirty="0" smtClean="0"/>
              <a:t> – приймає </a:t>
            </a:r>
            <a:r>
              <a:rPr lang="en-US" sz="1200" dirty="0" smtClean="0"/>
              <a:t>request </a:t>
            </a:r>
            <a:r>
              <a:rPr lang="ru-RU" sz="1200" dirty="0" err="1" smtClean="0"/>
              <a:t>поверта</a:t>
            </a:r>
            <a:r>
              <a:rPr lang="uk-UA" sz="1200" dirty="0" smtClean="0"/>
              <a:t>є</a:t>
            </a:r>
            <a:r>
              <a:rPr lang="ru-RU" sz="1200" dirty="0" smtClean="0"/>
              <a:t> </a:t>
            </a:r>
            <a:r>
              <a:rPr lang="en-US" sz="1200" dirty="0" smtClean="0"/>
              <a:t>response</a:t>
            </a:r>
            <a:endParaRPr lang="uk-UA" sz="12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>
            <a:off x="5921298" y="3445727"/>
            <a:ext cx="1683834" cy="456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5598454" y="3626891"/>
            <a:ext cx="2207400" cy="120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8" y="4014347"/>
            <a:ext cx="5990063" cy="2750700"/>
          </a:xfrm>
          <a:prstGeom prst="rect">
            <a:avLst/>
          </a:prstGeom>
        </p:spPr>
      </p:pic>
      <p:cxnSp>
        <p:nvCxnSpPr>
          <p:cNvPr id="36" name="Прямая соединительная линия 35"/>
          <p:cNvCxnSpPr/>
          <p:nvPr/>
        </p:nvCxnSpPr>
        <p:spPr>
          <a:xfrm>
            <a:off x="1126273" y="4969461"/>
            <a:ext cx="791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41931" y="4748217"/>
            <a:ext cx="171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1"/>
                </a:solidFill>
              </a:rPr>
              <a:t>звідки все </a:t>
            </a:r>
            <a:r>
              <a:rPr lang="uk-UA" sz="1200" dirty="0" err="1" smtClean="0">
                <a:solidFill>
                  <a:schemeClr val="accent1"/>
                </a:solidFill>
              </a:rPr>
              <a:t>наслідується</a:t>
            </a:r>
            <a:endParaRPr lang="uk-UA" sz="1200" dirty="0">
              <a:solidFill>
                <a:schemeClr val="accent1"/>
              </a:solidFill>
            </a:endParaRPr>
          </a:p>
        </p:txBody>
      </p:sp>
      <p:sp>
        <p:nvSpPr>
          <p:cNvPr id="38" name="Полилиния 37"/>
          <p:cNvSpPr/>
          <p:nvPr/>
        </p:nvSpPr>
        <p:spPr>
          <a:xfrm>
            <a:off x="521845" y="5176515"/>
            <a:ext cx="2467493" cy="1335797"/>
          </a:xfrm>
          <a:custGeom>
            <a:avLst/>
            <a:gdLst>
              <a:gd name="connsiteX0" fmla="*/ 983570 w 2467493"/>
              <a:gd name="connsiteY0" fmla="*/ 120314 h 1335797"/>
              <a:gd name="connsiteX1" fmla="*/ 905511 w 2467493"/>
              <a:gd name="connsiteY1" fmla="*/ 64558 h 1335797"/>
              <a:gd name="connsiteX2" fmla="*/ 370253 w 2467493"/>
              <a:gd name="connsiteY2" fmla="*/ 19953 h 1335797"/>
              <a:gd name="connsiteX3" fmla="*/ 258740 w 2467493"/>
              <a:gd name="connsiteY3" fmla="*/ 86861 h 1335797"/>
              <a:gd name="connsiteX4" fmla="*/ 225287 w 2467493"/>
              <a:gd name="connsiteY4" fmla="*/ 109163 h 1335797"/>
              <a:gd name="connsiteX5" fmla="*/ 180682 w 2467493"/>
              <a:gd name="connsiteY5" fmla="*/ 153768 h 1335797"/>
              <a:gd name="connsiteX6" fmla="*/ 158379 w 2467493"/>
              <a:gd name="connsiteY6" fmla="*/ 176070 h 1335797"/>
              <a:gd name="connsiteX7" fmla="*/ 136077 w 2467493"/>
              <a:gd name="connsiteY7" fmla="*/ 254129 h 1335797"/>
              <a:gd name="connsiteX8" fmla="*/ 113775 w 2467493"/>
              <a:gd name="connsiteY8" fmla="*/ 321036 h 1335797"/>
              <a:gd name="connsiteX9" fmla="*/ 80321 w 2467493"/>
              <a:gd name="connsiteY9" fmla="*/ 332187 h 1335797"/>
              <a:gd name="connsiteX10" fmla="*/ 35716 w 2467493"/>
              <a:gd name="connsiteY10" fmla="*/ 387944 h 1335797"/>
              <a:gd name="connsiteX11" fmla="*/ 13414 w 2467493"/>
              <a:gd name="connsiteY11" fmla="*/ 700178 h 1335797"/>
              <a:gd name="connsiteX12" fmla="*/ 13414 w 2467493"/>
              <a:gd name="connsiteY12" fmla="*/ 1213134 h 1335797"/>
              <a:gd name="connsiteX13" fmla="*/ 46867 w 2467493"/>
              <a:gd name="connsiteY13" fmla="*/ 1235436 h 1335797"/>
              <a:gd name="connsiteX14" fmla="*/ 102623 w 2467493"/>
              <a:gd name="connsiteY14" fmla="*/ 1324646 h 1335797"/>
              <a:gd name="connsiteX15" fmla="*/ 136077 w 2467493"/>
              <a:gd name="connsiteY15" fmla="*/ 1335797 h 1335797"/>
              <a:gd name="connsiteX16" fmla="*/ 905511 w 2467493"/>
              <a:gd name="connsiteY16" fmla="*/ 1313495 h 1335797"/>
              <a:gd name="connsiteX17" fmla="*/ 938965 w 2467493"/>
              <a:gd name="connsiteY17" fmla="*/ 1302344 h 1335797"/>
              <a:gd name="connsiteX18" fmla="*/ 994721 w 2467493"/>
              <a:gd name="connsiteY18" fmla="*/ 1291192 h 1335797"/>
              <a:gd name="connsiteX19" fmla="*/ 1028175 w 2467493"/>
              <a:gd name="connsiteY19" fmla="*/ 1268890 h 1335797"/>
              <a:gd name="connsiteX20" fmla="*/ 1072779 w 2467493"/>
              <a:gd name="connsiteY20" fmla="*/ 1257739 h 1335797"/>
              <a:gd name="connsiteX21" fmla="*/ 1262350 w 2467493"/>
              <a:gd name="connsiteY21" fmla="*/ 1235436 h 1335797"/>
              <a:gd name="connsiteX22" fmla="*/ 1351560 w 2467493"/>
              <a:gd name="connsiteY22" fmla="*/ 1224285 h 1335797"/>
              <a:gd name="connsiteX23" fmla="*/ 1541131 w 2467493"/>
              <a:gd name="connsiteY23" fmla="*/ 1213134 h 1335797"/>
              <a:gd name="connsiteX24" fmla="*/ 1842214 w 2467493"/>
              <a:gd name="connsiteY24" fmla="*/ 1224285 h 1335797"/>
              <a:gd name="connsiteX25" fmla="*/ 1875667 w 2467493"/>
              <a:gd name="connsiteY25" fmla="*/ 1235436 h 1335797"/>
              <a:gd name="connsiteX26" fmla="*/ 1987179 w 2467493"/>
              <a:gd name="connsiteY26" fmla="*/ 1246587 h 1335797"/>
              <a:gd name="connsiteX27" fmla="*/ 2310565 w 2467493"/>
              <a:gd name="connsiteY27" fmla="*/ 1235436 h 1335797"/>
              <a:gd name="connsiteX28" fmla="*/ 2433228 w 2467493"/>
              <a:gd name="connsiteY28" fmla="*/ 1213134 h 1335797"/>
              <a:gd name="connsiteX29" fmla="*/ 2466682 w 2467493"/>
              <a:gd name="connsiteY29" fmla="*/ 1190831 h 1335797"/>
              <a:gd name="connsiteX30" fmla="*/ 2444379 w 2467493"/>
              <a:gd name="connsiteY30" fmla="*/ 912051 h 1335797"/>
              <a:gd name="connsiteX31" fmla="*/ 2422077 w 2467493"/>
              <a:gd name="connsiteY31" fmla="*/ 867446 h 1335797"/>
              <a:gd name="connsiteX32" fmla="*/ 2410926 w 2467493"/>
              <a:gd name="connsiteY32" fmla="*/ 822841 h 1335797"/>
              <a:gd name="connsiteX33" fmla="*/ 2344018 w 2467493"/>
              <a:gd name="connsiteY33" fmla="*/ 778236 h 1335797"/>
              <a:gd name="connsiteX34" fmla="*/ 2277111 w 2467493"/>
              <a:gd name="connsiteY34" fmla="*/ 733631 h 1335797"/>
              <a:gd name="connsiteX35" fmla="*/ 2243657 w 2467493"/>
              <a:gd name="connsiteY35" fmla="*/ 655573 h 1335797"/>
              <a:gd name="connsiteX36" fmla="*/ 2232506 w 2467493"/>
              <a:gd name="connsiteY36" fmla="*/ 622119 h 1335797"/>
              <a:gd name="connsiteX37" fmla="*/ 2210204 w 2467493"/>
              <a:gd name="connsiteY37" fmla="*/ 566363 h 1335797"/>
              <a:gd name="connsiteX38" fmla="*/ 2176750 w 2467493"/>
              <a:gd name="connsiteY38" fmla="*/ 555212 h 1335797"/>
              <a:gd name="connsiteX39" fmla="*/ 2154448 w 2467493"/>
              <a:gd name="connsiteY39" fmla="*/ 532909 h 1335797"/>
              <a:gd name="connsiteX40" fmla="*/ 2120994 w 2467493"/>
              <a:gd name="connsiteY40" fmla="*/ 510607 h 1335797"/>
              <a:gd name="connsiteX41" fmla="*/ 2087540 w 2467493"/>
              <a:gd name="connsiteY41" fmla="*/ 466002 h 1335797"/>
              <a:gd name="connsiteX42" fmla="*/ 2042935 w 2467493"/>
              <a:gd name="connsiteY42" fmla="*/ 432548 h 1335797"/>
              <a:gd name="connsiteX43" fmla="*/ 1909121 w 2467493"/>
              <a:gd name="connsiteY43" fmla="*/ 343339 h 1335797"/>
              <a:gd name="connsiteX44" fmla="*/ 1842214 w 2467493"/>
              <a:gd name="connsiteY44" fmla="*/ 298734 h 1335797"/>
              <a:gd name="connsiteX45" fmla="*/ 1808760 w 2467493"/>
              <a:gd name="connsiteY45" fmla="*/ 287583 h 1335797"/>
              <a:gd name="connsiteX46" fmla="*/ 1753004 w 2467493"/>
              <a:gd name="connsiteY46" fmla="*/ 254129 h 1335797"/>
              <a:gd name="connsiteX47" fmla="*/ 1708399 w 2467493"/>
              <a:gd name="connsiteY47" fmla="*/ 242978 h 1335797"/>
              <a:gd name="connsiteX48" fmla="*/ 1596887 w 2467493"/>
              <a:gd name="connsiteY48" fmla="*/ 220675 h 1335797"/>
              <a:gd name="connsiteX49" fmla="*/ 1083931 w 2467493"/>
              <a:gd name="connsiteY49" fmla="*/ 209524 h 1335797"/>
              <a:gd name="connsiteX50" fmla="*/ 1039326 w 2467493"/>
              <a:gd name="connsiteY50" fmla="*/ 198373 h 1335797"/>
              <a:gd name="connsiteX51" fmla="*/ 1005872 w 2467493"/>
              <a:gd name="connsiteY51" fmla="*/ 142617 h 1335797"/>
              <a:gd name="connsiteX52" fmla="*/ 983570 w 2467493"/>
              <a:gd name="connsiteY52" fmla="*/ 120314 h 133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467493" h="1335797">
                <a:moveTo>
                  <a:pt x="983570" y="120314"/>
                </a:moveTo>
                <a:cubicBezTo>
                  <a:pt x="966843" y="107304"/>
                  <a:pt x="934111" y="78858"/>
                  <a:pt x="905511" y="64558"/>
                </a:cubicBezTo>
                <a:cubicBezTo>
                  <a:pt x="697232" y="-39581"/>
                  <a:pt x="666083" y="11501"/>
                  <a:pt x="370253" y="19953"/>
                </a:cubicBezTo>
                <a:cubicBezTo>
                  <a:pt x="301674" y="54243"/>
                  <a:pt x="339479" y="33035"/>
                  <a:pt x="258740" y="86861"/>
                </a:cubicBezTo>
                <a:cubicBezTo>
                  <a:pt x="247589" y="94295"/>
                  <a:pt x="234764" y="99686"/>
                  <a:pt x="225287" y="109163"/>
                </a:cubicBezTo>
                <a:lnTo>
                  <a:pt x="180682" y="153768"/>
                </a:lnTo>
                <a:lnTo>
                  <a:pt x="158379" y="176070"/>
                </a:lnTo>
                <a:cubicBezTo>
                  <a:pt x="120901" y="288508"/>
                  <a:pt x="178086" y="114096"/>
                  <a:pt x="136077" y="254129"/>
                </a:cubicBezTo>
                <a:cubicBezTo>
                  <a:pt x="129322" y="276646"/>
                  <a:pt x="136077" y="313602"/>
                  <a:pt x="113775" y="321036"/>
                </a:cubicBezTo>
                <a:lnTo>
                  <a:pt x="80321" y="332187"/>
                </a:lnTo>
                <a:cubicBezTo>
                  <a:pt x="69287" y="343221"/>
                  <a:pt x="37404" y="372188"/>
                  <a:pt x="35716" y="387944"/>
                </a:cubicBezTo>
                <a:cubicBezTo>
                  <a:pt x="-4651" y="764710"/>
                  <a:pt x="57607" y="567595"/>
                  <a:pt x="13414" y="700178"/>
                </a:cubicBezTo>
                <a:cubicBezTo>
                  <a:pt x="3490" y="878792"/>
                  <a:pt x="-11018" y="1029898"/>
                  <a:pt x="13414" y="1213134"/>
                </a:cubicBezTo>
                <a:cubicBezTo>
                  <a:pt x="15185" y="1226418"/>
                  <a:pt x="35716" y="1228002"/>
                  <a:pt x="46867" y="1235436"/>
                </a:cubicBezTo>
                <a:cubicBezTo>
                  <a:pt x="67208" y="1296458"/>
                  <a:pt x="53144" y="1299907"/>
                  <a:pt x="102623" y="1324646"/>
                </a:cubicBezTo>
                <a:cubicBezTo>
                  <a:pt x="113137" y="1329903"/>
                  <a:pt x="124926" y="1332080"/>
                  <a:pt x="136077" y="1335797"/>
                </a:cubicBezTo>
                <a:lnTo>
                  <a:pt x="905511" y="1313495"/>
                </a:lnTo>
                <a:cubicBezTo>
                  <a:pt x="917255" y="1313006"/>
                  <a:pt x="927561" y="1305195"/>
                  <a:pt x="938965" y="1302344"/>
                </a:cubicBezTo>
                <a:cubicBezTo>
                  <a:pt x="957353" y="1297747"/>
                  <a:pt x="976136" y="1294909"/>
                  <a:pt x="994721" y="1291192"/>
                </a:cubicBezTo>
                <a:cubicBezTo>
                  <a:pt x="1005872" y="1283758"/>
                  <a:pt x="1015856" y="1274169"/>
                  <a:pt x="1028175" y="1268890"/>
                </a:cubicBezTo>
                <a:cubicBezTo>
                  <a:pt x="1042261" y="1262853"/>
                  <a:pt x="1058043" y="1261949"/>
                  <a:pt x="1072779" y="1257739"/>
                </a:cubicBezTo>
                <a:cubicBezTo>
                  <a:pt x="1179788" y="1227164"/>
                  <a:pt x="987716" y="1260402"/>
                  <a:pt x="1262350" y="1235436"/>
                </a:cubicBezTo>
                <a:cubicBezTo>
                  <a:pt x="1292195" y="1232723"/>
                  <a:pt x="1321687" y="1226675"/>
                  <a:pt x="1351560" y="1224285"/>
                </a:cubicBezTo>
                <a:cubicBezTo>
                  <a:pt x="1414658" y="1219237"/>
                  <a:pt x="1477941" y="1216851"/>
                  <a:pt x="1541131" y="1213134"/>
                </a:cubicBezTo>
                <a:cubicBezTo>
                  <a:pt x="1641492" y="1216851"/>
                  <a:pt x="1742007" y="1217605"/>
                  <a:pt x="1842214" y="1224285"/>
                </a:cubicBezTo>
                <a:cubicBezTo>
                  <a:pt x="1853942" y="1225067"/>
                  <a:pt x="1864049" y="1233649"/>
                  <a:pt x="1875667" y="1235436"/>
                </a:cubicBezTo>
                <a:cubicBezTo>
                  <a:pt x="1912589" y="1241116"/>
                  <a:pt x="1950008" y="1242870"/>
                  <a:pt x="1987179" y="1246587"/>
                </a:cubicBezTo>
                <a:lnTo>
                  <a:pt x="2310565" y="1235436"/>
                </a:lnTo>
                <a:cubicBezTo>
                  <a:pt x="2385814" y="1231369"/>
                  <a:pt x="2381395" y="1230412"/>
                  <a:pt x="2433228" y="1213134"/>
                </a:cubicBezTo>
                <a:cubicBezTo>
                  <a:pt x="2444379" y="1205700"/>
                  <a:pt x="2465521" y="1204183"/>
                  <a:pt x="2466682" y="1190831"/>
                </a:cubicBezTo>
                <a:cubicBezTo>
                  <a:pt x="2467611" y="1180149"/>
                  <a:pt x="2471974" y="985636"/>
                  <a:pt x="2444379" y="912051"/>
                </a:cubicBezTo>
                <a:cubicBezTo>
                  <a:pt x="2438542" y="896486"/>
                  <a:pt x="2427914" y="883011"/>
                  <a:pt x="2422077" y="867446"/>
                </a:cubicBezTo>
                <a:cubicBezTo>
                  <a:pt x="2416696" y="853096"/>
                  <a:pt x="2418530" y="836148"/>
                  <a:pt x="2410926" y="822841"/>
                </a:cubicBezTo>
                <a:cubicBezTo>
                  <a:pt x="2391271" y="788445"/>
                  <a:pt x="2375952" y="788881"/>
                  <a:pt x="2344018" y="778236"/>
                </a:cubicBezTo>
                <a:cubicBezTo>
                  <a:pt x="2321716" y="763368"/>
                  <a:pt x="2285587" y="759060"/>
                  <a:pt x="2277111" y="733631"/>
                </a:cubicBezTo>
                <a:cubicBezTo>
                  <a:pt x="2250959" y="655174"/>
                  <a:pt x="2284998" y="752035"/>
                  <a:pt x="2243657" y="655573"/>
                </a:cubicBezTo>
                <a:cubicBezTo>
                  <a:pt x="2239027" y="644769"/>
                  <a:pt x="2236633" y="633125"/>
                  <a:pt x="2232506" y="622119"/>
                </a:cubicBezTo>
                <a:cubicBezTo>
                  <a:pt x="2225478" y="603376"/>
                  <a:pt x="2223019" y="581740"/>
                  <a:pt x="2210204" y="566363"/>
                </a:cubicBezTo>
                <a:cubicBezTo>
                  <a:pt x="2202679" y="557333"/>
                  <a:pt x="2187901" y="558929"/>
                  <a:pt x="2176750" y="555212"/>
                </a:cubicBezTo>
                <a:cubicBezTo>
                  <a:pt x="2169316" y="547778"/>
                  <a:pt x="2162658" y="539477"/>
                  <a:pt x="2154448" y="532909"/>
                </a:cubicBezTo>
                <a:cubicBezTo>
                  <a:pt x="2143983" y="524537"/>
                  <a:pt x="2130471" y="520084"/>
                  <a:pt x="2120994" y="510607"/>
                </a:cubicBezTo>
                <a:cubicBezTo>
                  <a:pt x="2107852" y="497465"/>
                  <a:pt x="2100682" y="479144"/>
                  <a:pt x="2087540" y="466002"/>
                </a:cubicBezTo>
                <a:cubicBezTo>
                  <a:pt x="2074398" y="452860"/>
                  <a:pt x="2058250" y="443077"/>
                  <a:pt x="2042935" y="432548"/>
                </a:cubicBezTo>
                <a:cubicBezTo>
                  <a:pt x="1998760" y="402177"/>
                  <a:pt x="1953726" y="373075"/>
                  <a:pt x="1909121" y="343339"/>
                </a:cubicBezTo>
                <a:cubicBezTo>
                  <a:pt x="1886819" y="328471"/>
                  <a:pt x="1867643" y="307210"/>
                  <a:pt x="1842214" y="298734"/>
                </a:cubicBezTo>
                <a:cubicBezTo>
                  <a:pt x="1831063" y="295017"/>
                  <a:pt x="1819274" y="292840"/>
                  <a:pt x="1808760" y="287583"/>
                </a:cubicBezTo>
                <a:cubicBezTo>
                  <a:pt x="1789374" y="277890"/>
                  <a:pt x="1772810" y="262932"/>
                  <a:pt x="1753004" y="254129"/>
                </a:cubicBezTo>
                <a:cubicBezTo>
                  <a:pt x="1738999" y="247905"/>
                  <a:pt x="1723135" y="247188"/>
                  <a:pt x="1708399" y="242978"/>
                </a:cubicBezTo>
                <a:cubicBezTo>
                  <a:pt x="1655799" y="227949"/>
                  <a:pt x="1673638" y="223571"/>
                  <a:pt x="1596887" y="220675"/>
                </a:cubicBezTo>
                <a:cubicBezTo>
                  <a:pt x="1425983" y="214226"/>
                  <a:pt x="1254916" y="213241"/>
                  <a:pt x="1083931" y="209524"/>
                </a:cubicBezTo>
                <a:cubicBezTo>
                  <a:pt x="1069063" y="205807"/>
                  <a:pt x="1053034" y="205227"/>
                  <a:pt x="1039326" y="198373"/>
                </a:cubicBezTo>
                <a:cubicBezTo>
                  <a:pt x="1016785" y="187102"/>
                  <a:pt x="1011322" y="164418"/>
                  <a:pt x="1005872" y="142617"/>
                </a:cubicBezTo>
                <a:cubicBezTo>
                  <a:pt x="1004970" y="139011"/>
                  <a:pt x="1000297" y="133324"/>
                  <a:pt x="983570" y="12031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TextBox 38"/>
          <p:cNvSpPr txBox="1"/>
          <p:nvPr/>
        </p:nvSpPr>
        <p:spPr>
          <a:xfrm>
            <a:off x="3048929" y="5199356"/>
            <a:ext cx="299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ця штука називається </a:t>
            </a:r>
            <a:r>
              <a:rPr lang="en-US" sz="1200" dirty="0" smtClean="0"/>
              <a:t>choices – </a:t>
            </a:r>
            <a:r>
              <a:rPr lang="ru-RU" sz="1200" dirty="0" err="1" smtClean="0"/>
              <a:t>це</a:t>
            </a:r>
            <a:r>
              <a:rPr lang="ru-RU" sz="1200" dirty="0" smtClean="0"/>
              <a:t> </a:t>
            </a:r>
            <a:r>
              <a:rPr lang="uk-UA" sz="1200" dirty="0" smtClean="0"/>
              <a:t>кортеж що складається з вкладених кортежів в кожному з яких є </a:t>
            </a:r>
            <a:r>
              <a:rPr lang="uk-UA" sz="1200" dirty="0" err="1" smtClean="0"/>
              <a:t>скрочена</a:t>
            </a:r>
            <a:r>
              <a:rPr lang="uk-UA" sz="1200" dirty="0" smtClean="0"/>
              <a:t> назва, і відповідна їй повна назва (для </a:t>
            </a:r>
            <a:r>
              <a:rPr lang="uk-UA" sz="1200" dirty="0" err="1" smtClean="0"/>
              <a:t>юзера</a:t>
            </a:r>
            <a:r>
              <a:rPr lang="uk-UA" sz="1200" dirty="0" smtClean="0"/>
              <a:t>)</a:t>
            </a:r>
            <a:endParaRPr lang="uk-UA" sz="1200" dirty="0"/>
          </a:p>
        </p:txBody>
      </p:sp>
      <p:cxnSp>
        <p:nvCxnSpPr>
          <p:cNvPr id="41" name="Прямая со стрелкой 40"/>
          <p:cNvCxnSpPr/>
          <p:nvPr/>
        </p:nvCxnSpPr>
        <p:spPr>
          <a:xfrm flipH="1">
            <a:off x="2653990" y="5352585"/>
            <a:ext cx="490654" cy="23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3048929" y="6244683"/>
            <a:ext cx="1132778" cy="26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92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4" y="197565"/>
            <a:ext cx="5794006" cy="364960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64" y="3992639"/>
            <a:ext cx="3791764" cy="260249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70" y="102761"/>
            <a:ext cx="5941142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" y="3512634"/>
            <a:ext cx="7985028" cy="334536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207" y="122314"/>
            <a:ext cx="79343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0"/>
            <a:ext cx="5001670" cy="28523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3" y="2852381"/>
            <a:ext cx="5001670" cy="40013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683" y="0"/>
            <a:ext cx="3975410" cy="34906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093" y="71690"/>
            <a:ext cx="2922844" cy="16736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093" y="1745302"/>
            <a:ext cx="3095146" cy="22802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1684" y="3490604"/>
            <a:ext cx="3975410" cy="33631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1761" y="4034038"/>
            <a:ext cx="3150239" cy="75874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Прямая со стрелкой 13"/>
          <p:cNvCxnSpPr>
            <a:stCxn id="7" idx="1"/>
          </p:cNvCxnSpPr>
          <p:nvPr/>
        </p:nvCxnSpPr>
        <p:spPr>
          <a:xfrm flipH="1" flipV="1">
            <a:off x="6709273" y="751466"/>
            <a:ext cx="2367820" cy="15703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8" idx="1"/>
          </p:cNvCxnSpPr>
          <p:nvPr/>
        </p:nvCxnSpPr>
        <p:spPr>
          <a:xfrm flipH="1">
            <a:off x="1905918" y="2885446"/>
            <a:ext cx="7171175" cy="16667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1277957" y="1451930"/>
            <a:ext cx="3823726" cy="211036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 flipV="1">
            <a:off x="1377108" y="71690"/>
            <a:ext cx="7664653" cy="40240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301214" y="1947134"/>
            <a:ext cx="1231751" cy="5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V="1">
            <a:off x="1559924" y="829982"/>
            <a:ext cx="3541758" cy="11171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301213" y="2585626"/>
            <a:ext cx="14309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 flipV="1">
            <a:off x="570156" y="129092"/>
            <a:ext cx="1258644" cy="2382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5920154" y="5884985"/>
            <a:ext cx="562708" cy="844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6" name="Прямоугольник 35"/>
          <p:cNvSpPr/>
          <p:nvPr/>
        </p:nvSpPr>
        <p:spPr>
          <a:xfrm>
            <a:off x="5101682" y="4034038"/>
            <a:ext cx="1826656" cy="221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4209" y="5336220"/>
            <a:ext cx="2037832" cy="11863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9" name="Прямая со стрелкой 38"/>
          <p:cNvCxnSpPr/>
          <p:nvPr/>
        </p:nvCxnSpPr>
        <p:spPr>
          <a:xfrm flipV="1">
            <a:off x="6201508" y="5634432"/>
            <a:ext cx="4677507" cy="43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1225418">
            <a:off x="7032894" y="5894868"/>
            <a:ext cx="10054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>
                <a:solidFill>
                  <a:schemeClr val="accent1"/>
                </a:solidFill>
              </a:rPr>
              <a:t>можна і так</a:t>
            </a:r>
            <a:endParaRPr lang="uk-UA" sz="1300" dirty="0">
              <a:solidFill>
                <a:schemeClr val="accent1"/>
              </a:solidFill>
            </a:endParaRPr>
          </a:p>
        </p:txBody>
      </p:sp>
      <p:cxnSp>
        <p:nvCxnSpPr>
          <p:cNvPr id="44" name="Прямая со стрелкой 43"/>
          <p:cNvCxnSpPr/>
          <p:nvPr/>
        </p:nvCxnSpPr>
        <p:spPr>
          <a:xfrm flipH="1" flipV="1">
            <a:off x="1732125" y="2585626"/>
            <a:ext cx="4188029" cy="348708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 flipV="1">
            <a:off x="1368803" y="2013795"/>
            <a:ext cx="3716656" cy="201179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8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82461" y="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/>
              </a:rPr>
              <a:t>To change how a model is displayed in the admin interface you define a </a:t>
            </a:r>
            <a:r>
              <a:rPr lang="en-US" sz="1200" dirty="0" err="1">
                <a:solidFill>
                  <a:srgbClr val="3F87A6"/>
                </a:solidFill>
                <a:latin typeface="Open Sans"/>
                <a:hlinkClick r:id="rId2"/>
              </a:rPr>
              <a:t>ModelAdmin</a:t>
            </a:r>
            <a:r>
              <a:rPr lang="en-US" sz="1200" dirty="0">
                <a:solidFill>
                  <a:srgbClr val="333333"/>
                </a:solidFill>
                <a:latin typeface="Open Sans"/>
              </a:rPr>
              <a:t> class (which describes the layout) and register it with the model.</a:t>
            </a:r>
            <a:endParaRPr lang="uk-UA" sz="1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65"/>
            <a:ext cx="5122985" cy="50760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85" y="549152"/>
            <a:ext cx="7069015" cy="14348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985" y="2071463"/>
            <a:ext cx="7069015" cy="24202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74167"/>
            <a:ext cx="7370152" cy="1283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616" y="4571927"/>
            <a:ext cx="7942384" cy="141755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Прямая со стрелкой 8"/>
          <p:cNvCxnSpPr/>
          <p:nvPr/>
        </p:nvCxnSpPr>
        <p:spPr>
          <a:xfrm>
            <a:off x="5037513" y="1047404"/>
            <a:ext cx="216131" cy="21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5253644" y="1266564"/>
            <a:ext cx="6733917" cy="1481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161" y="3370940"/>
            <a:ext cx="2946739" cy="109539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Прямая со стрелкой 14"/>
          <p:cNvCxnSpPr>
            <a:endCxn id="11" idx="0"/>
          </p:cNvCxnSpPr>
          <p:nvPr/>
        </p:nvCxnSpPr>
        <p:spPr>
          <a:xfrm flipH="1">
            <a:off x="4584531" y="1230119"/>
            <a:ext cx="114469" cy="214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42425" y="1594713"/>
            <a:ext cx="15685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" dirty="0" smtClean="0">
                <a:solidFill>
                  <a:schemeClr val="accent1"/>
                </a:solidFill>
              </a:rPr>
              <a:t>те шо в круглих скобках – то стоїть в рядок, те що в квадратних по вертикалі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63500" y="2191444"/>
            <a:ext cx="18582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FF00"/>
                </a:solidFill>
              </a:rPr>
              <a:t>спосіб реєстрації через декоратор</a:t>
            </a:r>
            <a:endParaRPr lang="uk-UA" sz="900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63500" y="4820344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FF00"/>
                </a:solidFill>
              </a:rPr>
              <a:t>звичайний спосіб</a:t>
            </a:r>
            <a:endParaRPr lang="uk-UA" sz="90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8100" y="692844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FF00"/>
                </a:solidFill>
              </a:rPr>
              <a:t>звичайний спосіб</a:t>
            </a:r>
            <a:endParaRPr lang="uk-UA" sz="900" dirty="0">
              <a:solidFill>
                <a:srgbClr val="FFFF00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3479800" y="2692400"/>
            <a:ext cx="990600" cy="2588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313844" y="5343264"/>
            <a:ext cx="6733917" cy="1481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5946" y="4977034"/>
            <a:ext cx="2156070" cy="17870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Прямоугольник 23"/>
          <p:cNvSpPr/>
          <p:nvPr/>
        </p:nvSpPr>
        <p:spPr>
          <a:xfrm>
            <a:off x="215900" y="3619500"/>
            <a:ext cx="2808081" cy="100628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2111188" y="4625788"/>
            <a:ext cx="329453" cy="35124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732865" y="4222376"/>
            <a:ext cx="1378323" cy="184224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719418" y="3839135"/>
            <a:ext cx="1284194" cy="129735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45946" y="5022476"/>
            <a:ext cx="16834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/>
              <a:t>нема синього заголовку(</a:t>
            </a:r>
            <a:r>
              <a:rPr lang="en-US" sz="900" dirty="0" smtClean="0"/>
              <a:t>None</a:t>
            </a:r>
            <a:r>
              <a:rPr lang="uk-UA" sz="900" dirty="0" smtClean="0"/>
              <a:t>)</a:t>
            </a:r>
            <a:endParaRPr lang="uk-UA" sz="9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V="1">
            <a:off x="2561492" y="2999693"/>
            <a:ext cx="8344401" cy="535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10993073" y="2499360"/>
            <a:ext cx="1154927" cy="18842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295433" y="1113506"/>
            <a:ext cx="78422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317467" y="1230119"/>
            <a:ext cx="34354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249527" y="2748606"/>
            <a:ext cx="78422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221078" y="3615240"/>
            <a:ext cx="78422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278903" y="3718994"/>
            <a:ext cx="602446" cy="470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 flipV="1">
            <a:off x="1590541" y="1848118"/>
            <a:ext cx="32197" cy="90048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flipV="1">
            <a:off x="1686332" y="1848117"/>
            <a:ext cx="1147528" cy="1287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V="1">
            <a:off x="1166556" y="749347"/>
            <a:ext cx="1857425" cy="11157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flipV="1">
            <a:off x="249527" y="2854411"/>
            <a:ext cx="483338" cy="123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732865" y="2866768"/>
            <a:ext cx="7200173" cy="357110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853491" y="6216082"/>
            <a:ext cx="429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воно добавляє можливість модифікувати</a:t>
            </a:r>
            <a:r>
              <a:rPr lang="ru-RU" sz="1000" dirty="0" smtClean="0"/>
              <a:t> </a:t>
            </a:r>
            <a:r>
              <a:rPr lang="ru-RU" sz="1000" dirty="0" err="1" smtClean="0"/>
              <a:t>одночасно</a:t>
            </a:r>
            <a:r>
              <a:rPr lang="ru-RU" sz="1000" dirty="0" smtClean="0"/>
              <a:t> </a:t>
            </a:r>
            <a:r>
              <a:rPr lang="ru-RU" sz="1000" dirty="0" err="1" smtClean="0"/>
              <a:t>дві</a:t>
            </a:r>
            <a:r>
              <a:rPr lang="ru-RU" sz="1000" dirty="0" smtClean="0"/>
              <a:t> </a:t>
            </a:r>
            <a:r>
              <a:rPr lang="ru-RU" sz="1000" dirty="0" err="1" smtClean="0"/>
              <a:t>різні</a:t>
            </a:r>
            <a:r>
              <a:rPr lang="ru-RU" sz="1000" dirty="0" smtClean="0"/>
              <a:t> модельки, </a:t>
            </a:r>
            <a:r>
              <a:rPr lang="ru-RU" sz="1000" dirty="0" err="1" smtClean="0"/>
              <a:t>наскільки</a:t>
            </a:r>
            <a:r>
              <a:rPr lang="ru-RU" sz="1000" dirty="0" smtClean="0"/>
              <a:t> я </a:t>
            </a:r>
            <a:r>
              <a:rPr lang="ru-RU" sz="1000" dirty="0" err="1" smtClean="0"/>
              <a:t>розумію</a:t>
            </a:r>
            <a:r>
              <a:rPr lang="ru-RU" sz="1000" dirty="0" smtClean="0"/>
              <a:t>, </a:t>
            </a: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61397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4" y="376468"/>
            <a:ext cx="2911804" cy="24134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09" y="376468"/>
            <a:ext cx="8520614" cy="35470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09" y="3827295"/>
            <a:ext cx="8520614" cy="24112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27" y="3736807"/>
            <a:ext cx="1638300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134" y="3367475"/>
            <a:ext cx="228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коли </a:t>
            </a:r>
            <a:r>
              <a:rPr lang="uk-UA" dirty="0" err="1" smtClean="0"/>
              <a:t>наслідується</a:t>
            </a:r>
            <a:r>
              <a:rPr lang="uk-UA" dirty="0" smtClean="0"/>
              <a:t> від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265134" y="4196862"/>
            <a:ext cx="17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 такий вигляд</a:t>
            </a:r>
            <a:endParaRPr lang="uk-UA" dirty="0"/>
          </a:p>
        </p:txBody>
      </p:sp>
      <p:cxnSp>
        <p:nvCxnSpPr>
          <p:cNvPr id="10" name="Прямая со стрелкой 9"/>
          <p:cNvCxnSpPr>
            <a:stCxn id="8" idx="3"/>
          </p:cNvCxnSpPr>
          <p:nvPr/>
        </p:nvCxnSpPr>
        <p:spPr>
          <a:xfrm>
            <a:off x="1983425" y="4381528"/>
            <a:ext cx="1357652" cy="143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0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" y="0"/>
            <a:ext cx="6311411" cy="41914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8" y="4297509"/>
            <a:ext cx="6311411" cy="2381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0708" y="199292"/>
            <a:ext cx="228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коли </a:t>
            </a:r>
            <a:r>
              <a:rPr lang="uk-UA" dirty="0" err="1" smtClean="0"/>
              <a:t>наслідується</a:t>
            </a:r>
            <a:r>
              <a:rPr lang="uk-UA" dirty="0" smtClean="0"/>
              <a:t> від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804" y="656493"/>
            <a:ext cx="5042124" cy="508121"/>
          </a:xfrm>
          <a:prstGeom prst="rect">
            <a:avLst/>
          </a:prstGeom>
        </p:spPr>
      </p:pic>
      <p:cxnSp>
        <p:nvCxnSpPr>
          <p:cNvPr id="7" name="Прямая со стрелкой 6"/>
          <p:cNvCxnSpPr>
            <a:stCxn id="4" idx="3"/>
          </p:cNvCxnSpPr>
          <p:nvPr/>
        </p:nvCxnSpPr>
        <p:spPr>
          <a:xfrm>
            <a:off x="9704667" y="383958"/>
            <a:ext cx="459241" cy="28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09692" y="1289538"/>
            <a:ext cx="189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тоді такий вигляд</a:t>
            </a:r>
            <a:endParaRPr lang="uk-UA" dirty="0"/>
          </a:p>
        </p:txBody>
      </p:sp>
      <p:cxnSp>
        <p:nvCxnSpPr>
          <p:cNvPr id="10" name="Прямая со стрелкой 9"/>
          <p:cNvCxnSpPr>
            <a:stCxn id="8" idx="1"/>
          </p:cNvCxnSpPr>
          <p:nvPr/>
        </p:nvCxnSpPr>
        <p:spPr>
          <a:xfrm flipH="1" flipV="1">
            <a:off x="6585804" y="1437149"/>
            <a:ext cx="623888" cy="3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01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dn.mozillademos.org/files/13931/basic-djan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12"/>
            <a:ext cx="5363737" cy="37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8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38750" cy="1638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6464"/>
            <a:ext cx="2933700" cy="11525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7153"/>
            <a:ext cx="6391275" cy="36099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651" y="72134"/>
            <a:ext cx="6483676" cy="47000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176" y="4361323"/>
            <a:ext cx="5340273" cy="23182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3700" y="1638300"/>
            <a:ext cx="24459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/>
              <a:t>при </a:t>
            </a:r>
            <a:r>
              <a:rPr lang="ru-RU" sz="1300" dirty="0" err="1" smtClean="0"/>
              <a:t>чому</a:t>
            </a:r>
            <a:r>
              <a:rPr lang="ru-RU" sz="1300" dirty="0" smtClean="0"/>
              <a:t> в сет</a:t>
            </a:r>
            <a:r>
              <a:rPr lang="uk-UA" sz="1300" dirty="0" err="1" smtClean="0"/>
              <a:t>інги</a:t>
            </a:r>
            <a:r>
              <a:rPr lang="uk-UA" sz="1300" dirty="0" smtClean="0"/>
              <a:t> я взагалі не ліз все по дефолту</a:t>
            </a:r>
            <a:r>
              <a:rPr lang="en-US" sz="1300" dirty="0" smtClean="0"/>
              <a:t> (</a:t>
            </a:r>
            <a:r>
              <a:rPr lang="ru-RU" sz="1300" dirty="0" err="1" smtClean="0"/>
              <a:t>це</a:t>
            </a:r>
            <a:r>
              <a:rPr lang="ru-RU" sz="1300" dirty="0" smtClean="0"/>
              <a:t> я </a:t>
            </a:r>
            <a:r>
              <a:rPr lang="ru-RU" sz="1300" dirty="0" err="1" smtClean="0"/>
              <a:t>стосовно</a:t>
            </a:r>
            <a:r>
              <a:rPr lang="ru-RU" sz="1300" dirty="0" smtClean="0"/>
              <a:t> </a:t>
            </a:r>
            <a:r>
              <a:rPr lang="en-US" sz="1300" dirty="0" smtClean="0"/>
              <a:t>static, template </a:t>
            </a:r>
            <a:r>
              <a:rPr lang="ru-RU" sz="1300" dirty="0" smtClean="0"/>
              <a:t>папки, по дефолту </a:t>
            </a:r>
            <a:r>
              <a:rPr lang="en-US" sz="1300" dirty="0" smtClean="0"/>
              <a:t>Django </a:t>
            </a:r>
            <a:r>
              <a:rPr lang="uk-UA" sz="1300" dirty="0" smtClean="0"/>
              <a:t>шукає їх зразу в папці </a:t>
            </a:r>
            <a:r>
              <a:rPr lang="uk-UA" sz="1300" dirty="0" err="1" smtClean="0"/>
              <a:t>приложеньки</a:t>
            </a:r>
            <a:r>
              <a:rPr lang="uk-UA" sz="1300" dirty="0" smtClean="0"/>
              <a:t> (</a:t>
            </a:r>
            <a:r>
              <a:rPr lang="en-US" sz="1300" dirty="0" smtClean="0"/>
              <a:t>STATIC_URL=‘/static/’</a:t>
            </a:r>
            <a:r>
              <a:rPr lang="uk-UA" sz="1300" dirty="0" smtClean="0"/>
              <a:t>)</a:t>
            </a:r>
            <a:r>
              <a:rPr lang="en-US" sz="1300" dirty="0" smtClean="0"/>
              <a:t>)</a:t>
            </a:r>
            <a:endParaRPr lang="uk-UA" sz="13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05" y="2302726"/>
            <a:ext cx="2977089" cy="1976226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7863840" y="1920240"/>
            <a:ext cx="1337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5955030" y="1795044"/>
            <a:ext cx="1108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2251710" y="2674620"/>
            <a:ext cx="5417820" cy="445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9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630555"/>
            <a:ext cx="10001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09"/>
            <a:ext cx="6505575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9522" y="579863"/>
            <a:ext cx="618201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автоматична конвертація (і передача у відповідну функцію як іменований аргумент)</a:t>
            </a:r>
            <a:endParaRPr lang="uk-UA" sz="1300" dirty="0"/>
          </a:p>
        </p:txBody>
      </p:sp>
      <p:cxnSp>
        <p:nvCxnSpPr>
          <p:cNvPr id="6" name="Прямая со стрелкой 5"/>
          <p:cNvCxnSpPr>
            <a:stCxn id="4" idx="2"/>
          </p:cNvCxnSpPr>
          <p:nvPr/>
        </p:nvCxnSpPr>
        <p:spPr>
          <a:xfrm flipH="1">
            <a:off x="1962636" y="872251"/>
            <a:ext cx="3157893" cy="53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4" idx="2"/>
          </p:cNvCxnSpPr>
          <p:nvPr/>
        </p:nvCxnSpPr>
        <p:spPr>
          <a:xfrm flipH="1">
            <a:off x="3702224" y="872251"/>
            <a:ext cx="1418305" cy="96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26" y="940367"/>
            <a:ext cx="6287170" cy="430175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 flipV="1">
            <a:off x="5475249" y="1405054"/>
            <a:ext cx="234175" cy="43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6" y="2453616"/>
            <a:ext cx="8448675" cy="2486025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78059" y="2691161"/>
            <a:ext cx="32561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9" y="4939641"/>
            <a:ext cx="2838450" cy="174307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063" y="4668042"/>
            <a:ext cx="4026929" cy="21899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92738" y="2406731"/>
            <a:ext cx="8120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але ніхто не заперечує зробити </a:t>
            </a:r>
            <a:r>
              <a:rPr lang="uk-UA" sz="1600" dirty="0" err="1" smtClean="0"/>
              <a:t>кастомний</a:t>
            </a:r>
            <a:r>
              <a:rPr lang="uk-UA" sz="1600" dirty="0" smtClean="0"/>
              <a:t> конвертер(тільки не </a:t>
            </a:r>
            <a:r>
              <a:rPr lang="uk-UA" sz="1600" dirty="0" err="1" smtClean="0"/>
              <a:t>забудь</a:t>
            </a:r>
            <a:r>
              <a:rPr lang="uk-UA" sz="1600" dirty="0" smtClean="0"/>
              <a:t> його зареєструвати)</a:t>
            </a:r>
            <a:endParaRPr lang="uk-UA" sz="16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2542478" y="2691161"/>
            <a:ext cx="4215161" cy="240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3219334" y="4884639"/>
            <a:ext cx="38812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V="1">
            <a:off x="3392738" y="5898995"/>
            <a:ext cx="1018638" cy="223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>
            <a:off x="4839629" y="5887669"/>
            <a:ext cx="1918010" cy="490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 flipV="1">
            <a:off x="2542478" y="5218771"/>
            <a:ext cx="2782148" cy="54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819" y="4892877"/>
            <a:ext cx="4913181" cy="17057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03287" y="4570309"/>
            <a:ext cx="426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альтернативний варіант через </a:t>
            </a:r>
            <a:r>
              <a:rPr lang="uk-UA" dirty="0" err="1" smtClean="0"/>
              <a:t>регулярки</a:t>
            </a:r>
            <a:r>
              <a:rPr lang="uk-UA" dirty="0" smtClean="0"/>
              <a:t>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239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2" y="458361"/>
            <a:ext cx="5286375" cy="11239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22" y="1759452"/>
            <a:ext cx="7000875" cy="1800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22" y="96554"/>
            <a:ext cx="509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коли </a:t>
            </a:r>
            <a:r>
              <a:rPr lang="ru-RU" dirty="0" err="1" smtClean="0"/>
              <a:t>потр</a:t>
            </a:r>
            <a:r>
              <a:rPr lang="uk-UA" dirty="0" err="1" smtClean="0"/>
              <a:t>ібно</a:t>
            </a:r>
            <a:r>
              <a:rPr lang="uk-UA" dirty="0" smtClean="0"/>
              <a:t> знайти на </a:t>
            </a:r>
            <a:r>
              <a:rPr lang="uk-UA" dirty="0" err="1" smtClean="0"/>
              <a:t>убунті</a:t>
            </a:r>
            <a:r>
              <a:rPr lang="uk-UA" dirty="0" smtClean="0"/>
              <a:t> шлях до програми</a:t>
            </a:r>
            <a:endParaRPr lang="uk-UA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501483" y="2626111"/>
            <a:ext cx="31111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955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0" y="321759"/>
            <a:ext cx="6362700" cy="135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15" y="0"/>
            <a:ext cx="547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 правильно працювати з вкладеними аргументами: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734672" y="1190065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229972" y="1187819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2523569" y="1192300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709587" y="1183332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122395" y="1389520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2758897" y="1387272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222390" y="1391751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4421855" y="1382782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1983441" y="1465729"/>
            <a:ext cx="138954" cy="43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05586" y="1825065"/>
            <a:ext cx="2670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так звана </a:t>
            </a:r>
            <a:r>
              <a:rPr lang="en-US" sz="1300" dirty="0" smtClean="0"/>
              <a:t>non-captured</a:t>
            </a:r>
            <a:r>
              <a:rPr lang="uk-UA" sz="1300" dirty="0" smtClean="0"/>
              <a:t> група </a:t>
            </a:r>
          </a:p>
          <a:p>
            <a:r>
              <a:rPr lang="uk-UA" sz="1300" dirty="0" smtClean="0"/>
              <a:t>(вона не </a:t>
            </a:r>
            <a:r>
              <a:rPr lang="uk-UA" sz="1300" dirty="0" err="1" smtClean="0"/>
              <a:t>передасться</a:t>
            </a:r>
            <a:r>
              <a:rPr lang="uk-UA" sz="1300" dirty="0" smtClean="0"/>
              <a:t> як аргумент)</a:t>
            </a:r>
            <a:r>
              <a:rPr lang="en-US" sz="1300" dirty="0" smtClean="0"/>
              <a:t> </a:t>
            </a:r>
            <a:endParaRPr lang="uk-UA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3456546" y="1608247"/>
            <a:ext cx="20493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звичайна іменована група</a:t>
            </a:r>
            <a:endParaRPr lang="uk-UA" sz="13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2931459" y="1387272"/>
            <a:ext cx="679076" cy="29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0" y="2287447"/>
            <a:ext cx="8067675" cy="457200"/>
          </a:xfrm>
          <a:prstGeom prst="rect">
            <a:avLst/>
          </a:prstGeom>
        </p:spPr>
      </p:pic>
      <p:cxnSp>
        <p:nvCxnSpPr>
          <p:cNvPr id="25" name="Прямая соединительная линия 24"/>
          <p:cNvCxnSpPr/>
          <p:nvPr/>
        </p:nvCxnSpPr>
        <p:spPr>
          <a:xfrm>
            <a:off x="3217870" y="2516047"/>
            <a:ext cx="346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543050" y="2516047"/>
            <a:ext cx="4403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4869180" y="2516047"/>
            <a:ext cx="73651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endCxn id="23" idx="3"/>
          </p:cNvCxnSpPr>
          <p:nvPr/>
        </p:nvCxnSpPr>
        <p:spPr>
          <a:xfrm>
            <a:off x="6709410" y="2516047"/>
            <a:ext cx="14203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122385" y="2721787"/>
            <a:ext cx="25084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0" y="3207029"/>
            <a:ext cx="6305550" cy="66675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3815" y="2913224"/>
            <a:ext cx="7717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/>
              <a:t>П</a:t>
            </a:r>
            <a:r>
              <a:rPr lang="uk-UA" sz="1400" dirty="0" smtClean="0"/>
              <a:t>ід час пошуку </a:t>
            </a:r>
            <a:r>
              <a:rPr lang="en-US" sz="1400" dirty="0" err="1" smtClean="0"/>
              <a:t>url</a:t>
            </a:r>
            <a:r>
              <a:rPr lang="uk-UA" sz="1400" dirty="0"/>
              <a:t> </a:t>
            </a:r>
            <a:r>
              <a:rPr lang="uk-UA" sz="1400" dirty="0" err="1" smtClean="0"/>
              <a:t>конфіг</a:t>
            </a:r>
            <a:r>
              <a:rPr lang="uk-UA" sz="1400" dirty="0" smtClean="0"/>
              <a:t> ігнорує протокол, назву домена - а зразу шукає за основною сторінкою:</a:t>
            </a:r>
            <a:endParaRPr lang="uk-UA" sz="14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2181758" y="3178987"/>
            <a:ext cx="587192" cy="12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H="1">
            <a:off x="3292165" y="3156128"/>
            <a:ext cx="484152" cy="20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304" y="110154"/>
            <a:ext cx="4181574" cy="21463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791808" y="334636"/>
            <a:ext cx="226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дефолтний</a:t>
            </a:r>
            <a:r>
              <a:rPr lang="uk-UA" dirty="0" smtClean="0"/>
              <a:t> параметр</a:t>
            </a:r>
            <a:endParaRPr lang="uk-UA" dirty="0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>
            <a:off x="7876304" y="298899"/>
            <a:ext cx="6961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7876304" y="1754441"/>
            <a:ext cx="16563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9294159" y="703968"/>
            <a:ext cx="1152862" cy="105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9002949" y="1754441"/>
            <a:ext cx="330740" cy="1415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678" y="3357785"/>
            <a:ext cx="4314825" cy="34004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129745" y="2973247"/>
            <a:ext cx="255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ще один цікавий </a:t>
            </a:r>
            <a:r>
              <a:rPr lang="uk-UA" dirty="0" err="1" smtClean="0"/>
              <a:t>патерн</a:t>
            </a:r>
            <a:endParaRPr lang="uk-UA" dirty="0"/>
          </a:p>
        </p:txBody>
      </p:sp>
      <p:cxnSp>
        <p:nvCxnSpPr>
          <p:cNvPr id="55" name="Прямая со стрелкой 54"/>
          <p:cNvCxnSpPr/>
          <p:nvPr/>
        </p:nvCxnSpPr>
        <p:spPr>
          <a:xfrm flipH="1" flipV="1">
            <a:off x="9002949" y="4582758"/>
            <a:ext cx="1539545" cy="168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9532620" y="6379285"/>
            <a:ext cx="579568" cy="215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Рисунок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740" y="6609117"/>
            <a:ext cx="6638925" cy="238125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40" y="3901821"/>
            <a:ext cx="4074726" cy="1454755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8395" y="3901821"/>
            <a:ext cx="2988777" cy="174048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181758" y="3873115"/>
            <a:ext cx="233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якщо є таке, можна спростити до цього(щоб оминати повторення)</a:t>
            </a:r>
            <a:endParaRPr lang="uk-UA" sz="1200" dirty="0"/>
          </a:p>
        </p:txBody>
      </p:sp>
      <p:cxnSp>
        <p:nvCxnSpPr>
          <p:cNvPr id="63" name="Прямая со стрелкой 62"/>
          <p:cNvCxnSpPr/>
          <p:nvPr/>
        </p:nvCxnSpPr>
        <p:spPr>
          <a:xfrm flipH="1">
            <a:off x="1376626" y="4054167"/>
            <a:ext cx="1402483" cy="460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 flipH="1">
            <a:off x="1389264" y="4061948"/>
            <a:ext cx="1409421" cy="64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/>
          <p:nvPr/>
        </p:nvCxnSpPr>
        <p:spPr>
          <a:xfrm>
            <a:off x="2818260" y="4284563"/>
            <a:ext cx="2143838" cy="29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>
            <a:off x="6794982" y="4682988"/>
            <a:ext cx="5394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Рисунок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4035" y="5977822"/>
            <a:ext cx="3452583" cy="802926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5631" y="5519413"/>
            <a:ext cx="2422794" cy="101837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754395" y="5749890"/>
            <a:ext cx="972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main/urls.py</a:t>
            </a:r>
            <a:endParaRPr lang="uk-UA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5309211" y="5335554"/>
            <a:ext cx="89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app/urls.py</a:t>
            </a:r>
            <a:endParaRPr lang="uk-UA" sz="1200" dirty="0"/>
          </a:p>
        </p:txBody>
      </p:sp>
      <p:cxnSp>
        <p:nvCxnSpPr>
          <p:cNvPr id="76" name="Прямая со стрелкой 75"/>
          <p:cNvCxnSpPr>
            <a:stCxn id="73" idx="3"/>
            <a:endCxn id="74" idx="1"/>
          </p:cNvCxnSpPr>
          <p:nvPr/>
        </p:nvCxnSpPr>
        <p:spPr>
          <a:xfrm flipV="1">
            <a:off x="2726969" y="5474054"/>
            <a:ext cx="2582242" cy="41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094502" y="6079394"/>
            <a:ext cx="2334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err="1" smtClean="0"/>
              <a:t>цей</a:t>
            </a:r>
            <a:r>
              <a:rPr lang="ru-RU" sz="1100" dirty="0" smtClean="0"/>
              <a:t> аргумент </a:t>
            </a:r>
            <a:r>
              <a:rPr lang="ru-RU" sz="1100" dirty="0" err="1" smtClean="0"/>
              <a:t>передаэться</a:t>
            </a:r>
            <a:r>
              <a:rPr lang="ru-RU" sz="1100" dirty="0" smtClean="0"/>
              <a:t> абсолютно нормально</a:t>
            </a:r>
            <a:endParaRPr lang="uk-UA" sz="1100" dirty="0"/>
          </a:p>
        </p:txBody>
      </p:sp>
      <p:cxnSp>
        <p:nvCxnSpPr>
          <p:cNvPr id="79" name="Прямая со стрелкой 78"/>
          <p:cNvCxnSpPr/>
          <p:nvPr/>
        </p:nvCxnSpPr>
        <p:spPr>
          <a:xfrm flipH="1">
            <a:off x="2877624" y="6247872"/>
            <a:ext cx="340246" cy="23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/>
          <p:cNvCxnSpPr/>
          <p:nvPr/>
        </p:nvCxnSpPr>
        <p:spPr>
          <a:xfrm flipV="1">
            <a:off x="4540582" y="6247872"/>
            <a:ext cx="1065116" cy="15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0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8" y="90055"/>
            <a:ext cx="4446663" cy="1121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5890" y="514350"/>
            <a:ext cx="3010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передача </a:t>
            </a:r>
            <a:r>
              <a:rPr lang="ru-RU" sz="1200" dirty="0" err="1" smtClean="0"/>
              <a:t>додаткових</a:t>
            </a:r>
            <a:r>
              <a:rPr lang="ru-RU" sz="1200" dirty="0" smtClean="0"/>
              <a:t> </a:t>
            </a:r>
            <a:r>
              <a:rPr lang="ru-RU" sz="1200" dirty="0" err="1" smtClean="0"/>
              <a:t>опц</a:t>
            </a:r>
            <a:r>
              <a:rPr lang="uk-UA" sz="1200" dirty="0" err="1" smtClean="0"/>
              <a:t>ійних</a:t>
            </a:r>
            <a:r>
              <a:rPr lang="uk-UA" sz="1200" dirty="0" smtClean="0"/>
              <a:t> аргументів:</a:t>
            </a:r>
            <a:endParaRPr lang="uk-UA" sz="1200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406140" y="948690"/>
            <a:ext cx="925830" cy="22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524"/>
            <a:ext cx="6580823" cy="1763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08" y="1627842"/>
            <a:ext cx="3130143" cy="22726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40" y="1627842"/>
            <a:ext cx="3072765" cy="2206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4256" y="1323189"/>
            <a:ext cx="446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передача додаткових аргументів</a:t>
            </a:r>
            <a:r>
              <a:rPr lang="en-US" dirty="0" smtClean="0"/>
              <a:t> </a:t>
            </a:r>
            <a:r>
              <a:rPr lang="ru-RU" dirty="0" smtClean="0"/>
              <a:t>з</a:t>
            </a:r>
            <a:r>
              <a:rPr lang="uk-UA" dirty="0" smtClean="0"/>
              <a:t> </a:t>
            </a:r>
            <a:r>
              <a:rPr lang="en-US" dirty="0" smtClean="0"/>
              <a:t>include()</a:t>
            </a:r>
            <a:endParaRPr lang="uk-UA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2337239" y="2388870"/>
            <a:ext cx="783151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234440" y="2367283"/>
            <a:ext cx="834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811530" y="2388870"/>
            <a:ext cx="1051560" cy="34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537711" y="2491740"/>
            <a:ext cx="891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3869055" y="2559964"/>
            <a:ext cx="862965" cy="20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5440680" y="3497580"/>
            <a:ext cx="94869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5284470" y="3638550"/>
            <a:ext cx="94869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803" y="90055"/>
            <a:ext cx="4277678" cy="129019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76" y="1507855"/>
            <a:ext cx="5221605" cy="111680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352" y="2728201"/>
            <a:ext cx="4469129" cy="121948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08376" y="90054"/>
            <a:ext cx="2144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 </a:t>
            </a:r>
            <a:r>
              <a:rPr lang="ru-RU" sz="1200" dirty="0" err="1" smtClean="0"/>
              <a:t>цьому</a:t>
            </a:r>
            <a:r>
              <a:rPr lang="ru-RU" sz="1200" dirty="0" smtClean="0"/>
              <a:t> приклад</a:t>
            </a:r>
            <a:r>
              <a:rPr lang="uk-UA" sz="1200" dirty="0" smtClean="0"/>
              <a:t>і показано як все ж таки використовуються передані іменовані аргументи:</a:t>
            </a:r>
            <a:endParaRPr lang="uk-UA" sz="1200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>
            <a:off x="7098030" y="514350"/>
            <a:ext cx="3931920" cy="40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9124784" y="1085850"/>
            <a:ext cx="1905166" cy="422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82536" y="241173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або</a:t>
            </a:r>
            <a:endParaRPr lang="uk-UA" dirty="0"/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9519678" y="3900507"/>
            <a:ext cx="2436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61352" y="3947684"/>
            <a:ext cx="4530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 smtClean="0"/>
              <a:t>фун</a:t>
            </a:r>
            <a:r>
              <a:rPr lang="uk-UA" dirty="0" smtClean="0"/>
              <a:t>-я </a:t>
            </a:r>
            <a:r>
              <a:rPr lang="en-US" dirty="0" smtClean="0"/>
              <a:t>reverse() </a:t>
            </a:r>
            <a:r>
              <a:rPr lang="ru-RU" dirty="0" err="1" smtClean="0"/>
              <a:t>це</a:t>
            </a:r>
            <a:r>
              <a:rPr lang="ru-RU" dirty="0" smtClean="0"/>
              <a:t> аналог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uk-UA" dirty="0" smtClean="0"/>
              <a:t>в </a:t>
            </a:r>
            <a:r>
              <a:rPr lang="uk-UA" dirty="0" err="1" smtClean="0"/>
              <a:t>темплейтах</a:t>
            </a:r>
            <a:r>
              <a:rPr lang="uk-UA" dirty="0" smtClean="0"/>
              <a:t>: в цьому прикладі вона поверне строку зі шляхом куди </a:t>
            </a:r>
            <a:r>
              <a:rPr lang="uk-UA" dirty="0" err="1" smtClean="0"/>
              <a:t>перенаправити</a:t>
            </a:r>
            <a:r>
              <a:rPr lang="uk-UA" dirty="0" smtClean="0"/>
              <a:t> виклик:</a:t>
            </a:r>
          </a:p>
          <a:p>
            <a:r>
              <a:rPr lang="en-US" dirty="0" smtClean="0"/>
              <a:t>articles/2006/ . </a:t>
            </a:r>
            <a:endParaRPr lang="uk-UA" dirty="0"/>
          </a:p>
        </p:txBody>
      </p:sp>
      <p:cxnSp>
        <p:nvCxnSpPr>
          <p:cNvPr id="36" name="Прямая со стрелкой 35"/>
          <p:cNvCxnSpPr/>
          <p:nvPr/>
        </p:nvCxnSpPr>
        <p:spPr>
          <a:xfrm flipH="1" flipV="1">
            <a:off x="8123069" y="2284123"/>
            <a:ext cx="2198221" cy="1767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V="1">
            <a:off x="8796729" y="3947684"/>
            <a:ext cx="722949" cy="127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 flipH="1" flipV="1">
            <a:off x="8561070" y="3638550"/>
            <a:ext cx="235659" cy="118894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539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6775708" cy="51373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4846319"/>
            <a:ext cx="6307078" cy="2034541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>
            <a:stCxn id="3" idx="1"/>
          </p:cNvCxnSpPr>
          <p:nvPr/>
        </p:nvCxnSpPr>
        <p:spPr>
          <a:xfrm>
            <a:off x="621030" y="5863590"/>
            <a:ext cx="6042660" cy="45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21030" y="6046470"/>
            <a:ext cx="18364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82388" y="5671006"/>
            <a:ext cx="4310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короче</a:t>
            </a:r>
            <a:r>
              <a:rPr lang="uk-UA" sz="1100" dirty="0" smtClean="0"/>
              <a:t>: </a:t>
            </a:r>
            <a:r>
              <a:rPr lang="en-US" sz="1100" dirty="0" smtClean="0"/>
              <a:t>reverse </a:t>
            </a:r>
            <a:r>
              <a:rPr lang="uk-UA" sz="1100" dirty="0" smtClean="0"/>
              <a:t>вміє шукати по всіх раніше оголошених </a:t>
            </a:r>
            <a:r>
              <a:rPr lang="en-US" sz="1100" dirty="0" err="1" smtClean="0"/>
              <a:t>url</a:t>
            </a:r>
            <a:r>
              <a:rPr lang="uk-UA" sz="1100" dirty="0" smtClean="0"/>
              <a:t>–</a:t>
            </a:r>
            <a:r>
              <a:rPr lang="uk-UA" sz="1100" dirty="0" err="1" smtClean="0"/>
              <a:t>ках</a:t>
            </a:r>
            <a:r>
              <a:rPr lang="uk-UA" sz="1100" dirty="0" smtClean="0"/>
              <a:t> і повертати їх власне, і якщо вона раптом знайшла дві одинакові, то повертає ту яка останньою добавлена в </a:t>
            </a:r>
            <a:r>
              <a:rPr lang="en-US" sz="1100" dirty="0" err="1" smtClean="0"/>
              <a:t>urlpatterns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212291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96735" y="89654"/>
            <a:ext cx="2009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URL namespaces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170" y="388620"/>
            <a:ext cx="468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Короче</a:t>
            </a:r>
            <a:r>
              <a:rPr lang="uk-UA" dirty="0"/>
              <a:t> </a:t>
            </a:r>
            <a:r>
              <a:rPr lang="uk-UA" dirty="0" err="1" smtClean="0"/>
              <a:t>еплікейшн</a:t>
            </a:r>
            <a:r>
              <a:rPr lang="uk-UA" dirty="0" smtClean="0"/>
              <a:t> може мати свій</a:t>
            </a:r>
            <a:r>
              <a:rPr lang="en-US" dirty="0" smtClean="0"/>
              <a:t> namespace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923568"/>
            <a:ext cx="1085850" cy="2667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" y="1208246"/>
            <a:ext cx="1638300" cy="295275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H="1" flipV="1">
            <a:off x="651510" y="1190268"/>
            <a:ext cx="765810" cy="67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 flipV="1">
            <a:off x="1154430" y="1503521"/>
            <a:ext cx="434340" cy="31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1600" y="1715809"/>
            <a:ext cx="30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namespace(</a:t>
            </a:r>
            <a:r>
              <a:rPr lang="uk-UA" dirty="0" smtClean="0"/>
              <a:t>назва </a:t>
            </a:r>
            <a:r>
              <a:rPr lang="uk-UA" dirty="0" err="1" smtClean="0"/>
              <a:t>еплікейшн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1855470" y="757952"/>
            <a:ext cx="30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головна сторінка </a:t>
            </a:r>
            <a:r>
              <a:rPr lang="uk-UA" dirty="0" err="1" smtClean="0"/>
              <a:t>еплікейшна</a:t>
            </a:r>
            <a:endParaRPr lang="uk-UA" dirty="0"/>
          </a:p>
        </p:txBody>
      </p:sp>
      <p:cxnSp>
        <p:nvCxnSpPr>
          <p:cNvPr id="13" name="Прямая со стрелкой 12"/>
          <p:cNvCxnSpPr>
            <a:stCxn id="11" idx="1"/>
            <a:endCxn id="4" idx="3"/>
          </p:cNvCxnSpPr>
          <p:nvPr/>
        </p:nvCxnSpPr>
        <p:spPr>
          <a:xfrm flipH="1">
            <a:off x="1303020" y="942618"/>
            <a:ext cx="552450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1668780" y="1024652"/>
            <a:ext cx="320040" cy="24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422910" y="1503521"/>
            <a:ext cx="57150" cy="581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11430" y="1996440"/>
            <a:ext cx="166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namespace(</a:t>
            </a:r>
            <a:r>
              <a:rPr lang="uk-UA" dirty="0" smtClean="0"/>
              <a:t>ще якесь </a:t>
            </a:r>
            <a:r>
              <a:rPr lang="uk-UA" dirty="0" err="1" smtClean="0"/>
              <a:t>приложение</a:t>
            </a:r>
            <a:r>
              <a:rPr lang="uk-UA" dirty="0" smtClean="0"/>
              <a:t> (обгортка)</a:t>
            </a:r>
            <a:r>
              <a:rPr lang="en-US" dirty="0"/>
              <a:t>)</a:t>
            </a:r>
            <a:endParaRPr lang="uk-UA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969" y="458986"/>
            <a:ext cx="6677025" cy="18097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69" y="2268736"/>
            <a:ext cx="5534025" cy="261937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969" y="5087302"/>
            <a:ext cx="6086475" cy="40957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969" y="5601652"/>
            <a:ext cx="2038350" cy="409575"/>
          </a:xfrm>
          <a:prstGeom prst="rect">
            <a:avLst/>
          </a:prstGeom>
        </p:spPr>
      </p:pic>
      <p:cxnSp>
        <p:nvCxnSpPr>
          <p:cNvPr id="24" name="Прямая со стрелкой 23"/>
          <p:cNvCxnSpPr/>
          <p:nvPr/>
        </p:nvCxnSpPr>
        <p:spPr>
          <a:xfrm flipH="1">
            <a:off x="6469380" y="1863090"/>
            <a:ext cx="196596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6332220" y="1715809"/>
            <a:ext cx="1885950" cy="673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42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4" y="409277"/>
            <a:ext cx="3543300" cy="819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8" y="1843344"/>
            <a:ext cx="3046874" cy="3772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77" y="176389"/>
            <a:ext cx="8089745" cy="3703305"/>
          </a:xfrm>
          <a:prstGeom prst="rect">
            <a:avLst/>
          </a:prstGeom>
        </p:spPr>
      </p:pic>
      <p:pic>
        <p:nvPicPr>
          <p:cNvPr id="1026" name="Picture 2" descr="Book List Page - pagina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22" y="4269561"/>
            <a:ext cx="88011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304" y="-827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Пагінація</a:t>
            </a:r>
            <a:r>
              <a:rPr lang="uk-UA" dirty="0" smtClean="0"/>
              <a:t>: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61304" y="1184378"/>
            <a:ext cx="372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11 – </a:t>
            </a:r>
            <a:r>
              <a:rPr lang="uk-UA" dirty="0" err="1" smtClean="0"/>
              <a:t>тий</a:t>
            </a:r>
            <a:r>
              <a:rPr lang="uk-UA" dirty="0" smtClean="0"/>
              <a:t> </a:t>
            </a:r>
            <a:r>
              <a:rPr lang="uk-UA" dirty="0" err="1" smtClean="0"/>
              <a:t>обʼєкт</a:t>
            </a:r>
            <a:r>
              <a:rPr lang="uk-UA" dirty="0" smtClean="0"/>
              <a:t> відображатиметься уже на наступній сторінці</a:t>
            </a:r>
            <a:endParaRPr lang="uk-UA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4817326" y="624468"/>
            <a:ext cx="8920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5716859" y="1267520"/>
            <a:ext cx="1676400" cy="3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8422887" y="1497978"/>
            <a:ext cx="2271133" cy="9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6555059" y="1464313"/>
            <a:ext cx="949712" cy="22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6216805" y="2107580"/>
            <a:ext cx="1176454" cy="42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162696" y="2141031"/>
            <a:ext cx="2271133" cy="9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8281642" y="2784083"/>
            <a:ext cx="2271133" cy="9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6551343" y="2776437"/>
            <a:ext cx="949712" cy="22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5716859" y="2549912"/>
            <a:ext cx="1326998" cy="11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14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8197" cy="430058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0589"/>
            <a:ext cx="4534829" cy="24728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43" y="447325"/>
            <a:ext cx="5915025" cy="210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9249" y="0"/>
            <a:ext cx="448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припустимо в нас вже є моделька </a:t>
            </a:r>
            <a:r>
              <a:rPr lang="en-US" dirty="0" smtClean="0"/>
              <a:t>Contacts:</a:t>
            </a:r>
            <a:endParaRPr lang="uk-UA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6367346" y="2051824"/>
            <a:ext cx="836342" cy="9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41" y="2816263"/>
            <a:ext cx="5524500" cy="3333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203" y="1932761"/>
            <a:ext cx="2581275" cy="2381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53" y="3822004"/>
            <a:ext cx="2295525" cy="247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37478" y="1893887"/>
            <a:ext cx="213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повертає </a:t>
            </a:r>
            <a:r>
              <a:rPr lang="uk-UA" sz="1200" dirty="0" err="1" smtClean="0"/>
              <a:t>обʼєкт</a:t>
            </a:r>
            <a:r>
              <a:rPr lang="uk-UA" sz="1200" dirty="0" smtClean="0"/>
              <a:t> сторінки, і вміє обробляти вихід за межі діапазону, якщо число </a:t>
            </a:r>
            <a:r>
              <a:rPr lang="uk-UA" sz="1200" dirty="0" err="1" smtClean="0"/>
              <a:t>відʼємне</a:t>
            </a:r>
            <a:r>
              <a:rPr lang="uk-UA" sz="1200" dirty="0" smtClean="0"/>
              <a:t> прийшло або завелике, поверне останню сторінку, якщо взагалі не число поступило поверне першу сторінку.</a:t>
            </a:r>
            <a:endParaRPr lang="uk-U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269268" y="3526647"/>
            <a:ext cx="38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 це просто повертає </a:t>
            </a:r>
            <a:r>
              <a:rPr lang="uk-UA" dirty="0" err="1" smtClean="0"/>
              <a:t>обʼєкт</a:t>
            </a:r>
            <a:r>
              <a:rPr lang="uk-UA" dirty="0" smtClean="0"/>
              <a:t> сторінки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5274527" y="3061007"/>
            <a:ext cx="11151" cy="54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540538" y="3448114"/>
            <a:ext cx="1419871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list, tuple, </a:t>
            </a:r>
            <a:r>
              <a:rPr kumimoji="0" lang="uk-UA" altLang="uk-UA" sz="1000" b="1" i="0" u="none" strike="noStrike" cap="none" normalizeH="0" baseline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QuerySet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, or other sliceable object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0" name="Прямая со стрелкой 19"/>
          <p:cNvCxnSpPr>
            <a:stCxn id="18" idx="0"/>
          </p:cNvCxnSpPr>
          <p:nvPr/>
        </p:nvCxnSpPr>
        <p:spPr>
          <a:xfrm flipV="1">
            <a:off x="4250474" y="3061007"/>
            <a:ext cx="377282" cy="38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51561" y="3577919"/>
            <a:ext cx="922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скільки </a:t>
            </a:r>
            <a:r>
              <a:rPr lang="uk-UA" sz="1200" dirty="0" err="1" smtClean="0"/>
              <a:t>обʼєктів</a:t>
            </a:r>
            <a:r>
              <a:rPr lang="uk-UA" sz="1200" dirty="0" smtClean="0"/>
              <a:t> можна максимум поміщати на одну сторінку</a:t>
            </a:r>
            <a:endParaRPr lang="uk-UA" sz="1200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 flipV="1">
            <a:off x="5988205" y="3061007"/>
            <a:ext cx="163550" cy="46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32449" y="3577919"/>
            <a:ext cx="2652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стосується останньої сторінки:</a:t>
            </a:r>
          </a:p>
          <a:p>
            <a:r>
              <a:rPr lang="uk-UA" sz="1200" dirty="0" smtClean="0"/>
              <a:t>якщо </a:t>
            </a:r>
            <a:r>
              <a:rPr lang="en-US" sz="1200" dirty="0" smtClean="0"/>
              <a:t>orphans = 5 </a:t>
            </a:r>
            <a:r>
              <a:rPr lang="uk-UA" sz="1200" dirty="0" smtClean="0"/>
              <a:t>, наприклад, </a:t>
            </a:r>
          </a:p>
          <a:p>
            <a:r>
              <a:rPr lang="uk-UA" sz="1200" dirty="0" smtClean="0"/>
              <a:t>то якщо на останній сторінці </a:t>
            </a:r>
          </a:p>
          <a:p>
            <a:r>
              <a:rPr lang="uk-UA" sz="1200" dirty="0" smtClean="0"/>
              <a:t>є 4 </a:t>
            </a:r>
            <a:r>
              <a:rPr lang="uk-UA" sz="1200" dirty="0" err="1" smtClean="0"/>
              <a:t>обʼєкти</a:t>
            </a:r>
            <a:r>
              <a:rPr lang="uk-UA" sz="1200" dirty="0" smtClean="0"/>
              <a:t> то вони </a:t>
            </a:r>
            <a:r>
              <a:rPr lang="uk-UA" sz="1200" dirty="0" err="1" smtClean="0"/>
              <a:t>додадуться</a:t>
            </a:r>
            <a:r>
              <a:rPr lang="uk-UA" sz="1200" dirty="0" smtClean="0"/>
              <a:t> </a:t>
            </a:r>
          </a:p>
          <a:p>
            <a:r>
              <a:rPr lang="uk-UA" sz="1200" dirty="0" smtClean="0"/>
              <a:t>до попередньої, якщо 6 – залишаться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468" y="536535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кількість </a:t>
            </a:r>
            <a:r>
              <a:rPr lang="uk-UA" sz="1100" dirty="0" err="1" smtClean="0"/>
              <a:t>обʼєктів</a:t>
            </a:r>
            <a:endParaRPr lang="uk-UA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43774" y="811596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кількість сторінок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3349905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4" y="278781"/>
            <a:ext cx="4363171" cy="1782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9922" y="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Sessions</a:t>
            </a:r>
            <a:endParaRPr lang="uk-U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9932" y="0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необхідно: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4" y="2318034"/>
            <a:ext cx="6968623" cy="2221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005142"/>
            <a:ext cx="651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інформація витягується з </a:t>
            </a:r>
            <a:r>
              <a:rPr lang="uk-UA" dirty="0" err="1" smtClean="0"/>
              <a:t>обʼєкта</a:t>
            </a:r>
            <a:r>
              <a:rPr lang="uk-UA" dirty="0" smtClean="0"/>
              <a:t> </a:t>
            </a:r>
            <a:r>
              <a:rPr lang="en-US" dirty="0" smtClean="0"/>
              <a:t>request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uk-UA" dirty="0" smtClean="0"/>
              <a:t>приходить у </a:t>
            </a:r>
            <a:r>
              <a:rPr lang="uk-UA" dirty="0" err="1" smtClean="0"/>
              <a:t>вʼюшку</a:t>
            </a:r>
            <a:r>
              <a:rPr lang="uk-UA" dirty="0" smtClean="0"/>
              <a:t>: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4" y="4984711"/>
            <a:ext cx="6486525" cy="523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2" y="4627756"/>
            <a:ext cx="23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 зберігати дані сесії: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14" y="5577740"/>
            <a:ext cx="7701545" cy="1130996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289932" y="6434254"/>
            <a:ext cx="5163014" cy="22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5508702" y="5865541"/>
            <a:ext cx="591015" cy="55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776332" y="5820937"/>
            <a:ext cx="1951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65548" y="5996111"/>
            <a:ext cx="4238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бо тут ми не напряму звертаємося до </a:t>
            </a:r>
            <a:r>
              <a:rPr lang="uk-UA" sz="1100" dirty="0" err="1" smtClean="0">
                <a:solidFill>
                  <a:schemeClr val="accent1"/>
                </a:solidFill>
              </a:rPr>
              <a:t>обʼєкта</a:t>
            </a:r>
            <a:r>
              <a:rPr lang="uk-UA" sz="1100" dirty="0" smtClean="0">
                <a:solidFill>
                  <a:schemeClr val="accent1"/>
                </a:solidFill>
              </a:rPr>
              <a:t> сесії , а до його даних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3836021" y="5826397"/>
            <a:ext cx="1940311" cy="6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 flipV="1">
            <a:off x="2085278" y="5996111"/>
            <a:ext cx="1914408" cy="973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 flipV="1">
            <a:off x="2449711" y="5471721"/>
            <a:ext cx="1549975" cy="6551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2871439" y="5996111"/>
            <a:ext cx="2581507" cy="973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439" y="2654275"/>
            <a:ext cx="5503843" cy="27178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66451" y="2263986"/>
            <a:ext cx="391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підраховує кількість відвідувань сайту</a:t>
            </a:r>
            <a:endParaRPr lang="uk-UA" dirty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V="1">
            <a:off x="6958361" y="3624146"/>
            <a:ext cx="3211551" cy="1115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6876588" y="3765395"/>
            <a:ext cx="3211551" cy="1115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 flipV="1">
            <a:off x="10169912" y="3560781"/>
            <a:ext cx="289932" cy="633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9977718" y="3487677"/>
            <a:ext cx="192194" cy="1364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TextBox 37"/>
          <p:cNvSpPr txBox="1"/>
          <p:nvPr/>
        </p:nvSpPr>
        <p:spPr>
          <a:xfrm>
            <a:off x="10379329" y="3487677"/>
            <a:ext cx="161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" dirty="0" err="1" smtClean="0">
                <a:solidFill>
                  <a:schemeClr val="bg1"/>
                </a:solidFill>
              </a:rPr>
              <a:t>дефолтний</a:t>
            </a:r>
            <a:r>
              <a:rPr lang="uk-UA" sz="900" dirty="0" smtClean="0">
                <a:solidFill>
                  <a:schemeClr val="bg1"/>
                </a:solidFill>
              </a:rPr>
              <a:t> аргумент на випадок якщо сесії ще немає</a:t>
            </a:r>
            <a:endParaRPr lang="uk-UA" sz="900" dirty="0">
              <a:solidFill>
                <a:schemeClr val="bg1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208" y="125729"/>
            <a:ext cx="5790663" cy="2008159"/>
          </a:xfrm>
          <a:prstGeom prst="rect">
            <a:avLst/>
          </a:prstGeom>
        </p:spPr>
      </p:pic>
      <p:cxnSp>
        <p:nvCxnSpPr>
          <p:cNvPr id="41" name="Прямая со стрелкой 40"/>
          <p:cNvCxnSpPr/>
          <p:nvPr/>
        </p:nvCxnSpPr>
        <p:spPr>
          <a:xfrm flipH="1" flipV="1">
            <a:off x="8743950" y="2061582"/>
            <a:ext cx="1931670" cy="31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 flipH="1">
            <a:off x="7727795" y="2524178"/>
            <a:ext cx="3039265" cy="95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42840" y="5476105"/>
            <a:ext cx="4092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/>
              <a:t>С</a:t>
            </a:r>
            <a:r>
              <a:rPr lang="uk-UA" sz="1000" dirty="0" smtClean="0"/>
              <a:t>есія – це механізм </a:t>
            </a:r>
            <a:r>
              <a:rPr lang="uk-UA" sz="1000" dirty="0" err="1" smtClean="0"/>
              <a:t>запамʼятовування</a:t>
            </a:r>
            <a:r>
              <a:rPr lang="uk-UA" sz="1000" dirty="0" smtClean="0"/>
              <a:t> стану між сайтом і поточним браузером. Ти можеш зберігати дані прямо в браузері, і вони будуть доступні тобі коли ти </a:t>
            </a:r>
            <a:r>
              <a:rPr lang="uk-UA" sz="1000" dirty="0" err="1" smtClean="0"/>
              <a:t>сконектишся</a:t>
            </a:r>
            <a:r>
              <a:rPr lang="uk-UA" sz="1000" dirty="0" smtClean="0"/>
              <a:t> з браузером.</a:t>
            </a: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4145620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" y="114300"/>
            <a:ext cx="8448675" cy="1143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" y="1257300"/>
            <a:ext cx="5267325" cy="2190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1647825"/>
            <a:ext cx="4629150" cy="1504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" y="3324225"/>
            <a:ext cx="5857875" cy="14954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27" y="5000625"/>
            <a:ext cx="3771900" cy="13525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802" y="1036320"/>
            <a:ext cx="5876925" cy="2524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16605" y="114300"/>
            <a:ext cx="411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Приклади як працювати з </a:t>
            </a:r>
            <a:r>
              <a:rPr lang="uk-UA" dirty="0" err="1" smtClean="0"/>
              <a:t>обʼєктом</a:t>
            </a:r>
            <a:r>
              <a:rPr lang="uk-UA" dirty="0" smtClean="0"/>
              <a:t> сесії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6510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6928" y="53017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database-backed sessions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5471" y="60374"/>
            <a:ext cx="399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дані сесії зберігатимуться в базу даних</a:t>
            </a:r>
            <a:endParaRPr lang="uk-UA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26928" y="747802"/>
            <a:ext cx="6375316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1400" b="1" i="0" u="none" strike="noStrike" cap="none" normalizeH="0" baseline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INSTALLED_APPS =</a:t>
            </a:r>
            <a:r>
              <a:rPr kumimoji="0" lang="uk-UA" altLang="uk-UA" sz="1400" b="1" i="0" u="none" strike="noStrike" cap="none" normalizeH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 </a:t>
            </a:r>
            <a:r>
              <a:rPr lang="en-US" b="1" dirty="0" smtClean="0"/>
              <a:t>'</a:t>
            </a:r>
            <a:r>
              <a:rPr lang="en-US" b="1" dirty="0" err="1" smtClean="0"/>
              <a:t>django.contrib.sessions</a:t>
            </a:r>
            <a:r>
              <a:rPr lang="en-US" b="1" dirty="0"/>
              <a:t>'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8" y="1117134"/>
            <a:ext cx="2655809" cy="347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48" y="5409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1)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426928" y="44043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 smtClean="0"/>
              <a:t>потрібно</a:t>
            </a:r>
            <a:r>
              <a:rPr lang="uk-UA" dirty="0" smtClean="0"/>
              <a:t>: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26928" y="183353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cached sessions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335589" y="1833532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solidFill>
                  <a:srgbClr val="0C3C26"/>
                </a:solidFill>
                <a:latin typeface="Roboto"/>
              </a:rPr>
              <a:t>(</a:t>
            </a:r>
            <a:r>
              <a:rPr lang="en-US" dirty="0" smtClean="0">
                <a:solidFill>
                  <a:srgbClr val="0C3C26"/>
                </a:solidFill>
                <a:latin typeface="Roboto"/>
              </a:rPr>
              <a:t>cache-based 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session </a:t>
            </a:r>
            <a:r>
              <a:rPr lang="en-US" dirty="0" smtClean="0">
                <a:solidFill>
                  <a:srgbClr val="0C3C26"/>
                </a:solidFill>
                <a:latin typeface="Roboto"/>
              </a:rPr>
              <a:t>backend</a:t>
            </a:r>
            <a:r>
              <a:rPr lang="uk-UA" dirty="0" smtClean="0">
                <a:solidFill>
                  <a:srgbClr val="0C3C26"/>
                </a:solidFill>
                <a:latin typeface="Roboto"/>
              </a:rPr>
              <a:t>)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113648" y="183353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2)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319" y="125977"/>
            <a:ext cx="2000250" cy="2381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273" y="440435"/>
            <a:ext cx="4543425" cy="18288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350" y="2345568"/>
            <a:ext cx="4666437" cy="931681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 flipV="1">
            <a:off x="11262732" y="1594624"/>
            <a:ext cx="334536" cy="121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6273" y="2202864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приклад:</a:t>
            </a:r>
            <a:endParaRPr lang="uk-UA" sz="12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350" y="3648012"/>
            <a:ext cx="4705350" cy="14954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76264" y="3235287"/>
            <a:ext cx="281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 Чому ж суть </a:t>
            </a:r>
            <a:r>
              <a:rPr lang="uk-UA" dirty="0" err="1" smtClean="0"/>
              <a:t>кешування</a:t>
            </a:r>
            <a:r>
              <a:rPr lang="uk-UA" dirty="0" smtClean="0"/>
              <a:t>?</a:t>
            </a:r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10184281" y="3788551"/>
            <a:ext cx="19325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якщо ми проводимо важкі обчислення то їх результати легше і швидше </a:t>
            </a:r>
            <a:r>
              <a:rPr lang="uk-UA" sz="1100" dirty="0" err="1" smtClean="0">
                <a:solidFill>
                  <a:srgbClr val="FF0000"/>
                </a:solidFill>
              </a:rPr>
              <a:t>запамʼятати</a:t>
            </a:r>
            <a:r>
              <a:rPr lang="uk-UA" sz="1100" dirty="0" smtClean="0">
                <a:solidFill>
                  <a:srgbClr val="FF0000"/>
                </a:solidFill>
              </a:rPr>
              <a:t> щоб не перераховувати наступного разу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07" y="2180598"/>
            <a:ext cx="5514975" cy="237172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35" y="4899389"/>
            <a:ext cx="4057650" cy="71437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6919" y="5612630"/>
            <a:ext cx="2682241" cy="172584"/>
          </a:xfrm>
          <a:prstGeom prst="rect">
            <a:avLst/>
          </a:prstGeom>
        </p:spPr>
      </p:pic>
      <p:cxnSp>
        <p:nvCxnSpPr>
          <p:cNvPr id="24" name="Прямая со стрелкой 23"/>
          <p:cNvCxnSpPr/>
          <p:nvPr/>
        </p:nvCxnSpPr>
        <p:spPr>
          <a:xfrm flipH="1">
            <a:off x="4709160" y="5040630"/>
            <a:ext cx="34290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94910" y="4899389"/>
            <a:ext cx="2217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якщо так, то це просте </a:t>
            </a:r>
            <a:r>
              <a:rPr lang="uk-UA" sz="1100" dirty="0" err="1" smtClean="0"/>
              <a:t>кешування</a:t>
            </a:r>
            <a:endParaRPr lang="uk-UA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052060" y="5269230"/>
            <a:ext cx="27126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тут дані записуються і в кеш і в базу даних</a:t>
            </a:r>
            <a:endParaRPr lang="uk-UA" sz="1100" dirty="0"/>
          </a:p>
        </p:txBody>
      </p:sp>
      <p:cxnSp>
        <p:nvCxnSpPr>
          <p:cNvPr id="28" name="Прямая со стрелкой 27"/>
          <p:cNvCxnSpPr>
            <a:stCxn id="26" idx="1"/>
            <a:endCxn id="22" idx="3"/>
          </p:cNvCxnSpPr>
          <p:nvPr/>
        </p:nvCxnSpPr>
        <p:spPr>
          <a:xfrm flipH="1">
            <a:off x="4709160" y="5400035"/>
            <a:ext cx="342900" cy="29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83" y="5905141"/>
            <a:ext cx="5773757" cy="6989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2041" y="5875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3)</a:t>
            </a:r>
            <a:endParaRPr lang="uk-UA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9340" y="5650972"/>
            <a:ext cx="5881350" cy="1127873"/>
          </a:xfrm>
          <a:prstGeom prst="rect">
            <a:avLst/>
          </a:prstGeom>
        </p:spPr>
      </p:pic>
      <p:cxnSp>
        <p:nvCxnSpPr>
          <p:cNvPr id="33" name="Прямая со стрелкой 32"/>
          <p:cNvCxnSpPr/>
          <p:nvPr/>
        </p:nvCxnSpPr>
        <p:spPr>
          <a:xfrm>
            <a:off x="2026919" y="6214908"/>
            <a:ext cx="308670" cy="3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2335589" y="5782172"/>
            <a:ext cx="3813751" cy="294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329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" y="145732"/>
            <a:ext cx="8239125" cy="942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5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4)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" y="1680210"/>
            <a:ext cx="3918688" cy="1620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07" y="3168015"/>
            <a:ext cx="4249276" cy="1447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3070" y="1245870"/>
            <a:ext cx="446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простий приклад використання </a:t>
            </a:r>
            <a:r>
              <a:rPr lang="uk-UA" dirty="0" err="1" smtClean="0"/>
              <a:t>кешування</a:t>
            </a:r>
            <a:r>
              <a:rPr lang="uk-UA" dirty="0" smtClean="0"/>
              <a:t>: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95" y="1745932"/>
            <a:ext cx="5657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2" y="153097"/>
            <a:ext cx="7010400" cy="23812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2690115"/>
            <a:ext cx="9210675" cy="3819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6" y="235725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</a:t>
            </a:r>
            <a:r>
              <a:rPr lang="uk-UA" dirty="0" err="1" smtClean="0"/>
              <a:t>ідповідь</a:t>
            </a:r>
            <a:r>
              <a:rPr lang="uk-UA" dirty="0" smtClean="0"/>
              <a:t>:</a:t>
            </a:r>
            <a:endParaRPr lang="uk-UA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215590" y="6077415"/>
            <a:ext cx="6129454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99" y="368350"/>
            <a:ext cx="4791075" cy="600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4638" y="58531"/>
            <a:ext cx="693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err="1" smtClean="0"/>
              <a:t>Створити</a:t>
            </a:r>
            <a:r>
              <a:rPr lang="ru-RU" sz="1200" dirty="0" smtClean="0"/>
              <a:t> </a:t>
            </a:r>
            <a:r>
              <a:rPr lang="ru-RU" sz="1200" dirty="0" err="1" smtClean="0"/>
              <a:t>суперюзера</a:t>
            </a:r>
            <a:r>
              <a:rPr lang="ru-RU" sz="1200" dirty="0" smtClean="0"/>
              <a:t> легко, а пот</a:t>
            </a:r>
            <a:r>
              <a:rPr lang="uk-UA" sz="1200" dirty="0" err="1" smtClean="0"/>
              <a:t>ім</a:t>
            </a:r>
            <a:r>
              <a:rPr lang="uk-UA" sz="1200" dirty="0" smtClean="0"/>
              <a:t> </a:t>
            </a:r>
            <a:r>
              <a:rPr lang="uk-UA" sz="1200" dirty="0" err="1" smtClean="0"/>
              <a:t>ше</a:t>
            </a:r>
            <a:r>
              <a:rPr lang="uk-UA" sz="1200" dirty="0" smtClean="0"/>
              <a:t> легше забути пароль, того </a:t>
            </a:r>
            <a:r>
              <a:rPr lang="uk-UA" sz="1200" dirty="0" err="1" smtClean="0"/>
              <a:t>шоб</a:t>
            </a:r>
            <a:r>
              <a:rPr lang="uk-UA" sz="1200" dirty="0" smtClean="0"/>
              <a:t> видалити </a:t>
            </a:r>
            <a:r>
              <a:rPr lang="uk-UA" sz="1200" dirty="0" err="1" smtClean="0"/>
              <a:t>суперюзера</a:t>
            </a:r>
            <a:r>
              <a:rPr lang="uk-UA" sz="1200" dirty="0" smtClean="0"/>
              <a:t> треба так</a:t>
            </a:r>
            <a:endParaRPr lang="uk-UA" sz="12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073" y="368350"/>
            <a:ext cx="1762125" cy="219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73941" y="360493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або </a:t>
            </a:r>
            <a:endParaRPr lang="uk-UA" sz="11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4427034" y="587425"/>
            <a:ext cx="4780039" cy="5278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970" y="1020162"/>
            <a:ext cx="2143125" cy="3524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67196" y="99002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або</a:t>
            </a:r>
            <a:r>
              <a:rPr lang="ru-RU" dirty="0" smtClean="0"/>
              <a:t> так</a:t>
            </a:r>
            <a:endParaRPr lang="uk-UA" dirty="0"/>
          </a:p>
        </p:txBody>
      </p:sp>
      <p:cxnSp>
        <p:nvCxnSpPr>
          <p:cNvPr id="16" name="Прямая со стрелкой 15"/>
          <p:cNvCxnSpPr>
            <a:stCxn id="14" idx="1"/>
          </p:cNvCxnSpPr>
          <p:nvPr/>
        </p:nvCxnSpPr>
        <p:spPr>
          <a:xfrm flipH="1" flipV="1">
            <a:off x="8056788" y="933825"/>
            <a:ext cx="310408" cy="24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0" y="102011"/>
            <a:ext cx="5691789" cy="11667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64" y="102011"/>
            <a:ext cx="6186541" cy="1604126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6186960" y="892923"/>
            <a:ext cx="32358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0" y="1185956"/>
            <a:ext cx="3589973" cy="273489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60" y="3848976"/>
            <a:ext cx="5203641" cy="245628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579" y="4323254"/>
            <a:ext cx="5074734" cy="22508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86722" y="1268731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це означає що ти </a:t>
            </a:r>
            <a:r>
              <a:rPr lang="uk-UA" sz="1100" dirty="0" err="1" smtClean="0"/>
              <a:t>ше</a:t>
            </a:r>
            <a:r>
              <a:rPr lang="uk-UA" sz="1100" dirty="0" smtClean="0"/>
              <a:t> не </a:t>
            </a:r>
            <a:r>
              <a:rPr lang="uk-UA" sz="1100" dirty="0" err="1" smtClean="0"/>
              <a:t>залогінився</a:t>
            </a:r>
            <a:endParaRPr lang="uk-UA" sz="1100" dirty="0"/>
          </a:p>
        </p:txBody>
      </p:sp>
      <p:cxnSp>
        <p:nvCxnSpPr>
          <p:cNvPr id="14" name="Прямая со стрелкой 13"/>
          <p:cNvCxnSpPr>
            <a:stCxn id="12" idx="1"/>
          </p:cNvCxnSpPr>
          <p:nvPr/>
        </p:nvCxnSpPr>
        <p:spPr>
          <a:xfrm flipH="1">
            <a:off x="1427358" y="1399536"/>
            <a:ext cx="1059364" cy="61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2" idx="1"/>
          </p:cNvCxnSpPr>
          <p:nvPr/>
        </p:nvCxnSpPr>
        <p:spPr>
          <a:xfrm flipH="1">
            <a:off x="2067061" y="1399536"/>
            <a:ext cx="419661" cy="3688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2" idx="1"/>
          </p:cNvCxnSpPr>
          <p:nvPr/>
        </p:nvCxnSpPr>
        <p:spPr>
          <a:xfrm>
            <a:off x="2486722" y="1399536"/>
            <a:ext cx="4170556" cy="3395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 flipV="1">
            <a:off x="1051034" y="892923"/>
            <a:ext cx="567559" cy="63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9003" y="3777665"/>
            <a:ext cx="2282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тут ми відправляємо логін і пароль</a:t>
            </a:r>
            <a:endParaRPr lang="uk-UA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2263698" y="4111590"/>
            <a:ext cx="24561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/>
              <a:t>валідація</a:t>
            </a:r>
            <a:r>
              <a:rPr lang="uk-UA" sz="1100" dirty="0" smtClean="0"/>
              <a:t> чи символи допустимі тощо</a:t>
            </a:r>
            <a:endParaRPr lang="uk-UA" sz="1100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 flipH="1" flipV="1">
            <a:off x="2263698" y="3941337"/>
            <a:ext cx="5703144" cy="100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52127" y="4731395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/>
              <a:t>запамʼятати</a:t>
            </a:r>
            <a:r>
              <a:rPr lang="uk-UA" sz="1100" dirty="0" smtClean="0"/>
              <a:t> що я </a:t>
            </a:r>
            <a:r>
              <a:rPr lang="uk-UA" sz="1100" dirty="0" err="1" smtClean="0"/>
              <a:t>залогінився</a:t>
            </a:r>
            <a:endParaRPr lang="uk-UA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2033223" y="5881112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і відповідно тут вже не буде </a:t>
            </a:r>
            <a:r>
              <a:rPr lang="en-US" sz="1100" dirty="0" smtClean="0"/>
              <a:t>None</a:t>
            </a:r>
            <a:endParaRPr lang="uk-UA" sz="1100" dirty="0"/>
          </a:p>
        </p:txBody>
      </p:sp>
      <p:cxnSp>
        <p:nvCxnSpPr>
          <p:cNvPr id="31" name="Прямая со стрелкой 30"/>
          <p:cNvCxnSpPr>
            <a:stCxn id="28" idx="2"/>
          </p:cNvCxnSpPr>
          <p:nvPr/>
        </p:nvCxnSpPr>
        <p:spPr>
          <a:xfrm flipH="1">
            <a:off x="3289738" y="4993005"/>
            <a:ext cx="1335573" cy="93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29" idx="3"/>
          </p:cNvCxnSpPr>
          <p:nvPr/>
        </p:nvCxnSpPr>
        <p:spPr>
          <a:xfrm flipV="1">
            <a:off x="4247291" y="5740431"/>
            <a:ext cx="1802263" cy="27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20820528">
            <a:off x="4771711" y="5695603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тобто</a:t>
            </a:r>
            <a:endParaRPr lang="uk-UA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7804870" y="3243553"/>
            <a:ext cx="230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ссилка</a:t>
            </a:r>
            <a:r>
              <a:rPr lang="uk-UA" dirty="0" smtClean="0"/>
              <a:t> – це метод </a:t>
            </a:r>
            <a:r>
              <a:rPr lang="en-US" dirty="0" smtClean="0"/>
              <a:t>get</a:t>
            </a:r>
            <a:endParaRPr lang="uk-UA" dirty="0"/>
          </a:p>
        </p:txBody>
      </p:sp>
      <p:sp>
        <p:nvSpPr>
          <p:cNvPr id="42" name="TextBox 41"/>
          <p:cNvSpPr txBox="1"/>
          <p:nvPr/>
        </p:nvSpPr>
        <p:spPr>
          <a:xfrm>
            <a:off x="7966842" y="3612885"/>
            <a:ext cx="22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 – </a:t>
            </a:r>
            <a:r>
              <a:rPr lang="uk-UA" dirty="0" smtClean="0"/>
              <a:t>це метод </a:t>
            </a:r>
            <a:r>
              <a:rPr lang="en-US" dirty="0" smtClean="0"/>
              <a:t>post</a:t>
            </a:r>
            <a:endParaRPr lang="uk-UA" dirty="0"/>
          </a:p>
        </p:txBody>
      </p:sp>
      <p:cxnSp>
        <p:nvCxnSpPr>
          <p:cNvPr id="44" name="Прямая со стрелкой 43"/>
          <p:cNvCxnSpPr/>
          <p:nvPr/>
        </p:nvCxnSpPr>
        <p:spPr>
          <a:xfrm flipH="1">
            <a:off x="6427285" y="3510041"/>
            <a:ext cx="1486510" cy="241370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>
            <a:off x="7992147" y="3953922"/>
            <a:ext cx="225257" cy="97190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H="1" flipV="1">
            <a:off x="2159306" y="1784733"/>
            <a:ext cx="7557571" cy="156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flipH="1" flipV="1">
            <a:off x="1334813" y="2115239"/>
            <a:ext cx="7258344" cy="38085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V="1">
            <a:off x="3140257" y="904074"/>
            <a:ext cx="3046703" cy="1894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781579" y="1851179"/>
            <a:ext cx="6410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для </a:t>
            </a:r>
            <a:r>
              <a:rPr lang="ru-RU" sz="1100" dirty="0" err="1" smtClean="0"/>
              <a:t>чого</a:t>
            </a:r>
            <a:r>
              <a:rPr lang="ru-RU" sz="1100" dirty="0" smtClean="0"/>
              <a:t> </a:t>
            </a:r>
            <a:r>
              <a:rPr lang="ru-RU" sz="1100" dirty="0" err="1" smtClean="0"/>
              <a:t>потр</a:t>
            </a:r>
            <a:r>
              <a:rPr lang="uk-UA" sz="1100" dirty="0" err="1" smtClean="0"/>
              <a:t>ібен</a:t>
            </a:r>
            <a:r>
              <a:rPr lang="uk-UA" sz="1100" dirty="0" smtClean="0"/>
              <a:t> цей блок коду? Уяви шо ти </a:t>
            </a:r>
            <a:r>
              <a:rPr lang="uk-UA" sz="1100" dirty="0" err="1" smtClean="0"/>
              <a:t>залогінився</a:t>
            </a:r>
            <a:r>
              <a:rPr lang="uk-UA" sz="1100" dirty="0" smtClean="0"/>
              <a:t>, і просто обновляєш сторінку, тобто </a:t>
            </a:r>
            <a:r>
              <a:rPr lang="uk-UA" sz="1100" dirty="0" err="1" smtClean="0"/>
              <a:t>ше</a:t>
            </a:r>
            <a:r>
              <a:rPr lang="uk-UA" sz="1100" dirty="0" smtClean="0"/>
              <a:t> раз </a:t>
            </a:r>
            <a:r>
              <a:rPr lang="uk-UA" sz="1100" dirty="0" err="1" smtClean="0"/>
              <a:t>викличеться</a:t>
            </a:r>
            <a:r>
              <a:rPr lang="uk-UA" sz="1100" dirty="0" smtClean="0"/>
              <a:t> це, і відповідно затреться </a:t>
            </a:r>
            <a:r>
              <a:rPr lang="en-US" sz="1100" dirty="0" smtClean="0"/>
              <a:t>username </a:t>
            </a:r>
            <a:r>
              <a:rPr lang="ru-RU" sz="1100" dirty="0" smtClean="0"/>
              <a:t>того тут </a:t>
            </a:r>
            <a:r>
              <a:rPr lang="ru-RU" sz="1100" dirty="0" err="1" smtClean="0"/>
              <a:t>ти</a:t>
            </a:r>
            <a:r>
              <a:rPr lang="ru-RU" sz="1100" dirty="0" smtClean="0"/>
              <a:t> </a:t>
            </a:r>
            <a:r>
              <a:rPr lang="uk-UA" sz="1100" dirty="0" smtClean="0"/>
              <a:t>його мусиш відновити.</a:t>
            </a:r>
            <a:endParaRPr lang="uk-UA" sz="1100" dirty="0"/>
          </a:p>
        </p:txBody>
      </p:sp>
      <p:cxnSp>
        <p:nvCxnSpPr>
          <p:cNvPr id="60" name="Прямая со стрелкой 59"/>
          <p:cNvCxnSpPr/>
          <p:nvPr/>
        </p:nvCxnSpPr>
        <p:spPr>
          <a:xfrm flipH="1">
            <a:off x="864495" y="2016157"/>
            <a:ext cx="6120199" cy="10345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/>
          <p:nvPr/>
        </p:nvCxnSpPr>
        <p:spPr>
          <a:xfrm flipH="1" flipV="1">
            <a:off x="1831890" y="1311363"/>
            <a:ext cx="4825388" cy="8038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 flipV="1">
            <a:off x="1427358" y="1460810"/>
            <a:ext cx="6790046" cy="654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47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19842" y="0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x-locale-heading-primary"/>
              </a:rPr>
              <a:t>User authentication and permissions</a:t>
            </a:r>
            <a:endParaRPr lang="en-US" b="1" i="0" dirty="0">
              <a:solidFill>
                <a:srgbClr val="333333"/>
              </a:solidFill>
              <a:effectLst/>
              <a:latin typeface="x-locale-heading-primary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2" y="369332"/>
            <a:ext cx="4336687" cy="23322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1" y="596381"/>
            <a:ext cx="6600825" cy="1533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5899" y="342886"/>
            <a:ext cx="309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Треба створити </a:t>
            </a:r>
            <a:r>
              <a:rPr lang="uk-UA" sz="1200" dirty="0" err="1" smtClean="0"/>
              <a:t>юзера</a:t>
            </a:r>
            <a:r>
              <a:rPr lang="uk-UA" sz="1200" dirty="0" smtClean="0"/>
              <a:t> або програмно як тут:</a:t>
            </a:r>
            <a:endParaRPr lang="uk-UA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625259" y="221845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або через </a:t>
            </a:r>
            <a:r>
              <a:rPr lang="uk-UA" sz="1200" dirty="0" err="1" smtClean="0"/>
              <a:t>адмінку</a:t>
            </a:r>
            <a:r>
              <a:rPr lang="uk-UA" sz="1200" dirty="0" smtClean="0"/>
              <a:t>:</a:t>
            </a:r>
            <a:endParaRPr lang="uk-UA" sz="1200" dirty="0"/>
          </a:p>
        </p:txBody>
      </p:sp>
      <p:pic>
        <p:nvPicPr>
          <p:cNvPr id="2051" name="Picture 3" descr="Admin site - add groups or us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56" y="2584003"/>
            <a:ext cx="3802588" cy="20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Admin site - add grou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12" y="3784562"/>
            <a:ext cx="4259326" cy="29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Admin site - add user pt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59" y="4766564"/>
            <a:ext cx="3794593" cy="19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53041" y="2704609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1)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-27509" y="34463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2)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4318939" y="46015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3)</a:t>
            </a:r>
            <a:endParaRPr lang="uk-UA" dirty="0"/>
          </a:p>
        </p:txBody>
      </p:sp>
      <p:pic>
        <p:nvPicPr>
          <p:cNvPr id="2057" name="Picture 9" descr="Admin site - add user p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62" y="2768669"/>
            <a:ext cx="3661897" cy="3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22121" y="24434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4)</a:t>
            </a:r>
            <a:endParaRPr lang="uk-UA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V="1">
            <a:off x="180229" y="4186410"/>
            <a:ext cx="590952" cy="220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4629215" y="5352362"/>
            <a:ext cx="590952" cy="220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8615295" y="5768087"/>
            <a:ext cx="260019" cy="4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56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dmin site - add user to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0" y="176269"/>
            <a:ext cx="6268090" cy="278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101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5)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9" y="3165157"/>
            <a:ext cx="6886575" cy="1076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0" y="4803360"/>
            <a:ext cx="5610225" cy="19335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10" y="4301393"/>
            <a:ext cx="2409825" cy="295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7435" y="4301393"/>
            <a:ext cx="2661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працювати не буде, але так і має бути</a:t>
            </a:r>
            <a:endParaRPr lang="uk-UA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6109" y="4561515"/>
            <a:ext cx="4591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але ці працюватимуть (показуватимуть що не знайшли </a:t>
            </a:r>
            <a:r>
              <a:rPr lang="uk-UA" sz="1200" dirty="0" err="1" smtClean="0"/>
              <a:t>темплейта</a:t>
            </a:r>
            <a:r>
              <a:rPr lang="uk-UA" sz="1200" dirty="0" smtClean="0"/>
              <a:t>):</a:t>
            </a:r>
            <a:endParaRPr lang="uk-UA" sz="1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425" y="4803360"/>
            <a:ext cx="4057650" cy="6286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939" y="4390065"/>
            <a:ext cx="2771775" cy="342900"/>
          </a:xfrm>
          <a:prstGeom prst="rect">
            <a:avLst/>
          </a:prstGeom>
        </p:spPr>
      </p:pic>
      <p:cxnSp>
        <p:nvCxnSpPr>
          <p:cNvPr id="11" name="Прямая со стрелкой 10"/>
          <p:cNvCxnSpPr>
            <a:stCxn id="7" idx="3"/>
            <a:endCxn id="8" idx="1"/>
          </p:cNvCxnSpPr>
          <p:nvPr/>
        </p:nvCxnSpPr>
        <p:spPr>
          <a:xfrm>
            <a:off x="4777622" y="4700015"/>
            <a:ext cx="1289803" cy="417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9962" y="176269"/>
            <a:ext cx="4752975" cy="1638300"/>
          </a:xfrm>
          <a:prstGeom prst="rect">
            <a:avLst/>
          </a:prstGeom>
        </p:spPr>
      </p:pic>
      <p:cxnSp>
        <p:nvCxnSpPr>
          <p:cNvPr id="14" name="Прямая со стрелкой 13"/>
          <p:cNvCxnSpPr>
            <a:stCxn id="8" idx="1"/>
            <a:endCxn id="15" idx="2"/>
          </p:cNvCxnSpPr>
          <p:nvPr/>
        </p:nvCxnSpPr>
        <p:spPr>
          <a:xfrm flipV="1">
            <a:off x="6067425" y="1591068"/>
            <a:ext cx="480654" cy="352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21531" y="575405"/>
            <a:ext cx="1653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тому створюємо папку </a:t>
            </a:r>
            <a:r>
              <a:rPr lang="uk-UA" sz="1200" dirty="0" err="1" smtClean="0"/>
              <a:t>темплейт</a:t>
            </a:r>
            <a:r>
              <a:rPr lang="uk-UA" sz="1200" dirty="0" smtClean="0"/>
              <a:t> в корені проекту і </a:t>
            </a:r>
            <a:r>
              <a:rPr lang="uk-UA" sz="1200" dirty="0" err="1" smtClean="0"/>
              <a:t>і</a:t>
            </a:r>
            <a:r>
              <a:rPr lang="uk-UA" sz="1200" dirty="0" smtClean="0"/>
              <a:t> так як вимагає </a:t>
            </a:r>
            <a:r>
              <a:rPr lang="uk-UA" sz="1200" dirty="0" err="1" smtClean="0"/>
              <a:t>ексепшн</a:t>
            </a:r>
            <a:r>
              <a:rPr lang="uk-UA" sz="1200" dirty="0" smtClean="0"/>
              <a:t> </a:t>
            </a:r>
            <a:r>
              <a:rPr lang="en-US" sz="1200" dirty="0" smtClean="0"/>
              <a:t>registration/login.html</a:t>
            </a:r>
            <a:endParaRPr lang="uk-UA" sz="12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578" y="1968530"/>
            <a:ext cx="29241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4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4662" y="112514"/>
            <a:ext cx="512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/</a:t>
            </a:r>
            <a:r>
              <a:rPr lang="en-US" b="1" dirty="0" err="1">
                <a:solidFill>
                  <a:srgbClr val="333333"/>
                </a:solidFill>
                <a:latin typeface="Open Sans"/>
              </a:rPr>
              <a:t>locallibrary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/templates/registration/login.html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3" y="481846"/>
            <a:ext cx="4362151" cy="480883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" y="5252778"/>
            <a:ext cx="4046220" cy="1605222"/>
          </a:xfrm>
          <a:prstGeom prst="rect">
            <a:avLst/>
          </a:prstGeom>
        </p:spPr>
      </p:pic>
      <p:pic>
        <p:nvPicPr>
          <p:cNvPr id="4098" name="Picture 2" descr="Library login page v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28" y="481846"/>
            <a:ext cx="3513454" cy="13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528" y="1744027"/>
            <a:ext cx="6838950" cy="581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396" y="2532789"/>
            <a:ext cx="2914650" cy="257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07528" y="2325052"/>
            <a:ext cx="3332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бо по дефолту кидає після </a:t>
            </a:r>
            <a:r>
              <a:rPr lang="uk-UA" sz="1200" dirty="0" err="1" smtClean="0"/>
              <a:t>залогінювання</a:t>
            </a:r>
            <a:r>
              <a:rPr lang="uk-UA" sz="1200" dirty="0" smtClean="0"/>
              <a:t> сюди:</a:t>
            </a:r>
            <a:endParaRPr lang="uk-UA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80860" y="2034539"/>
            <a:ext cx="2872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по дефолту кидати на домашню сторінку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017770" y="2034539"/>
            <a:ext cx="61493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839174" y="2882297"/>
            <a:ext cx="5814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/</a:t>
            </a:r>
            <a:r>
              <a:rPr lang="en-US" b="1" dirty="0" err="1">
                <a:solidFill>
                  <a:srgbClr val="333333"/>
                </a:solidFill>
                <a:latin typeface="Open Sans"/>
              </a:rPr>
              <a:t>locallibrary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/templates/registration/logged_out.html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770" y="3251629"/>
            <a:ext cx="5133975" cy="1695450"/>
          </a:xfrm>
          <a:prstGeom prst="rect">
            <a:avLst/>
          </a:prstGeom>
        </p:spPr>
      </p:pic>
      <p:pic>
        <p:nvPicPr>
          <p:cNvPr id="1026" name="Picture 2" descr="Library logout page v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70" y="5050999"/>
            <a:ext cx="3667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77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5161" y="195366"/>
            <a:ext cx="7121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/>
              </a:rPr>
              <a:t>/</a:t>
            </a:r>
            <a:r>
              <a:rPr lang="en-US" b="1" dirty="0" err="1">
                <a:solidFill>
                  <a:srgbClr val="333333"/>
                </a:solidFill>
                <a:latin typeface="Open Sans"/>
              </a:rPr>
              <a:t>locallibrary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/templates/registration/password_reset_form.html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05161" y="5646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This is the form used to get the user's email address (for sending the password reset email).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3" y="1317703"/>
            <a:ext cx="7296150" cy="2438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3" y="3862777"/>
            <a:ext cx="9963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07" y="122315"/>
            <a:ext cx="4972399" cy="9263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" y="1129933"/>
            <a:ext cx="6045006" cy="475791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092" y="122315"/>
            <a:ext cx="6104015" cy="16125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3" y="5887844"/>
            <a:ext cx="5992938" cy="8769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1375" y="1953552"/>
            <a:ext cx="5612732" cy="31106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669" y="5535419"/>
            <a:ext cx="5800725" cy="352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3669" y="5196468"/>
            <a:ext cx="523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шоб</a:t>
            </a:r>
            <a:r>
              <a:rPr lang="uk-UA" dirty="0" smtClean="0"/>
              <a:t> </a:t>
            </a:r>
            <a:r>
              <a:rPr lang="uk-UA" dirty="0" err="1" smtClean="0"/>
              <a:t>джанго</a:t>
            </a:r>
            <a:r>
              <a:rPr lang="uk-UA" dirty="0" smtClean="0"/>
              <a:t> міг розсилати </a:t>
            </a:r>
            <a:r>
              <a:rPr lang="uk-UA" dirty="0" err="1" smtClean="0"/>
              <a:t>емейли</a:t>
            </a:r>
            <a:r>
              <a:rPr lang="uk-UA" dirty="0" smtClean="0"/>
              <a:t> в </a:t>
            </a:r>
            <a:r>
              <a:rPr lang="uk-UA" dirty="0" err="1" smtClean="0"/>
              <a:t>сетінгах</a:t>
            </a:r>
            <a:r>
              <a:rPr lang="uk-UA" dirty="0" smtClean="0"/>
              <a:t> треба: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5770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39" y="205948"/>
            <a:ext cx="6934200" cy="345757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62879" y="3746694"/>
            <a:ext cx="705035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views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will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use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this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next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"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value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to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redirect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user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back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to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page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where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they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first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clicked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login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/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logout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link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.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2776654" y="3088888"/>
            <a:ext cx="1237785" cy="74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1" y="4383863"/>
            <a:ext cx="5210175" cy="12954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35931" y="582411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settings.LOGIN_URL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908" y="5851138"/>
            <a:ext cx="2105025" cy="6953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05401" y="4720950"/>
            <a:ext cx="32982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декоратор - перев</a:t>
            </a:r>
            <a:r>
              <a:rPr lang="uk-UA" sz="1100" dirty="0" err="1" smtClean="0"/>
              <a:t>іряє</a:t>
            </a:r>
            <a:r>
              <a:rPr lang="uk-UA" sz="1100" dirty="0" smtClean="0"/>
              <a:t> чи користувач має право викликати цю </a:t>
            </a:r>
            <a:r>
              <a:rPr lang="uk-UA" sz="1100" dirty="0" err="1" smtClean="0"/>
              <a:t>вʼюшку</a:t>
            </a:r>
            <a:r>
              <a:rPr lang="uk-UA" sz="1100" dirty="0" smtClean="0"/>
              <a:t>, якщо ні направляє на це: після введення пароля повертає назад</a:t>
            </a:r>
            <a:endParaRPr lang="uk-UA" sz="11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1897380" y="4834890"/>
            <a:ext cx="731520" cy="18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2505401" y="5031563"/>
            <a:ext cx="2752399" cy="81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628900" y="6008779"/>
            <a:ext cx="377190" cy="334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727" y="351472"/>
            <a:ext cx="3705225" cy="8286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89520" y="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класові </a:t>
            </a:r>
            <a:r>
              <a:rPr lang="uk-UA" dirty="0" err="1" smtClean="0"/>
              <a:t>вʼюшки</a:t>
            </a:r>
            <a:r>
              <a:rPr lang="uk-UA" dirty="0" smtClean="0"/>
              <a:t>:</a:t>
            </a:r>
            <a:endParaRPr lang="uk-UA" dirty="0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9555480" y="628650"/>
            <a:ext cx="1474470" cy="22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029" y="1263318"/>
            <a:ext cx="4828269" cy="1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9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mple name field example in HTML 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" y="647382"/>
            <a:ext cx="3800475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4840" y="171450"/>
            <a:ext cx="200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Робота з формами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5" y="1066483"/>
            <a:ext cx="6173153" cy="10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60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464" y="0"/>
            <a:ext cx="433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 </a:t>
            </a:r>
            <a:r>
              <a:rPr lang="uk-UA" dirty="0" err="1" smtClean="0"/>
              <a:t>туторіалу</a:t>
            </a:r>
            <a:r>
              <a:rPr lang="uk-UA" dirty="0" smtClean="0"/>
              <a:t> з офіційної документації 1.11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31" y="522250"/>
            <a:ext cx="3286125" cy="2133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98" y="522250"/>
            <a:ext cx="7200900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223" y="3704118"/>
            <a:ext cx="7107777" cy="18826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71" y="4348976"/>
            <a:ext cx="4712015" cy="2221996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H="1" flipV="1">
            <a:off x="4750420" y="936702"/>
            <a:ext cx="1081668" cy="2767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5965902" y="2174488"/>
            <a:ext cx="167269" cy="185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259444" y="4850780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7649737" y="1304693"/>
            <a:ext cx="2152185" cy="3445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 flipV="1">
            <a:off x="8341112" y="1304693"/>
            <a:ext cx="2715786" cy="336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481259"/>
            <a:ext cx="3624114" cy="18063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31766" y="89210"/>
            <a:ext cx="321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це взялося звідки? Воно автоматично створилося, коли ми замутили це</a:t>
            </a:r>
            <a:endParaRPr lang="uk-UA" sz="1000" dirty="0"/>
          </a:p>
        </p:txBody>
      </p:sp>
      <p:cxnSp>
        <p:nvCxnSpPr>
          <p:cNvPr id="20" name="Прямая со стрелкой 19"/>
          <p:cNvCxnSpPr>
            <a:stCxn id="18" idx="1"/>
          </p:cNvCxnSpPr>
          <p:nvPr/>
        </p:nvCxnSpPr>
        <p:spPr>
          <a:xfrm flipH="1">
            <a:off x="7716644" y="289265"/>
            <a:ext cx="1115122" cy="803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2553629" y="369332"/>
            <a:ext cx="7092176" cy="335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5071" y="89210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чуток про форми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69536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" y="54594"/>
            <a:ext cx="5486400" cy="9334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" y="1064709"/>
            <a:ext cx="6200775" cy="45529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52" y="5617659"/>
            <a:ext cx="3467100" cy="11144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282" y="169127"/>
            <a:ext cx="6172200" cy="571500"/>
          </a:xfrm>
          <a:prstGeom prst="rect">
            <a:avLst/>
          </a:prstGeom>
        </p:spPr>
      </p:pic>
      <p:cxnSp>
        <p:nvCxnSpPr>
          <p:cNvPr id="8" name="Прямая со стрелкой 7"/>
          <p:cNvCxnSpPr>
            <a:endCxn id="4" idx="1"/>
          </p:cNvCxnSpPr>
          <p:nvPr/>
        </p:nvCxnSpPr>
        <p:spPr>
          <a:xfrm flipV="1">
            <a:off x="4438185" y="454877"/>
            <a:ext cx="1273097" cy="66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1340165">
            <a:off x="4535964" y="244531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генерує ось це</a:t>
            </a:r>
            <a:endParaRPr lang="uk-UA" sz="10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981307" y="5151863"/>
            <a:ext cx="3189249" cy="2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1427356" y="5540994"/>
            <a:ext cx="2698595" cy="52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958" y="988044"/>
            <a:ext cx="4371975" cy="15621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958" y="2741806"/>
            <a:ext cx="4267200" cy="2905125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1427356" y="3568390"/>
            <a:ext cx="7805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32912" y="2987520"/>
            <a:ext cx="3010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перевіряє чи дані введені у форму правильні, якщо так то автоматично заповниться атрибут </a:t>
            </a:r>
            <a:r>
              <a:rPr lang="en-US" sz="1000" dirty="0" err="1" smtClean="0"/>
              <a:t>cleaned_data</a:t>
            </a:r>
            <a:r>
              <a:rPr lang="en-US" sz="1000" dirty="0" smtClean="0"/>
              <a:t> </a:t>
            </a:r>
            <a:endParaRPr lang="uk-UA" sz="1000" dirty="0"/>
          </a:p>
        </p:txBody>
      </p:sp>
      <p:cxnSp>
        <p:nvCxnSpPr>
          <p:cNvPr id="23" name="Прямая со стрелкой 22"/>
          <p:cNvCxnSpPr>
            <a:stCxn id="21" idx="1"/>
          </p:cNvCxnSpPr>
          <p:nvPr/>
        </p:nvCxnSpPr>
        <p:spPr>
          <a:xfrm flipH="1">
            <a:off x="2297151" y="3264519"/>
            <a:ext cx="835761" cy="19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3947532" y="3456878"/>
            <a:ext cx="3423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8664498" y="3579541"/>
            <a:ext cx="10036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9612352" y="2070874"/>
            <a:ext cx="546410" cy="81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10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1" y="136718"/>
            <a:ext cx="5553075" cy="2124075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3902927" y="1198755"/>
            <a:ext cx="178419" cy="34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80263" y="892098"/>
            <a:ext cx="782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err="1" smtClean="0"/>
              <a:t>імʼя</a:t>
            </a:r>
            <a:r>
              <a:rPr lang="uk-UA" sz="1200" dirty="0" smtClean="0"/>
              <a:t> поля</a:t>
            </a:r>
            <a:endParaRPr lang="uk-UA" sz="1200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4516244" y="1198755"/>
            <a:ext cx="189571" cy="34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63170" y="892098"/>
            <a:ext cx="1600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подвійний </a:t>
            </a:r>
            <a:r>
              <a:rPr lang="uk-UA" sz="1200" dirty="0" err="1" smtClean="0"/>
              <a:t>андерскор</a:t>
            </a:r>
            <a:endParaRPr lang="uk-UA" sz="1200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4973444" y="1761331"/>
            <a:ext cx="323385" cy="167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96829" y="1785977"/>
            <a:ext cx="1310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тип фільтрування</a:t>
            </a:r>
            <a:endParaRPr lang="uk-UA" sz="12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1" y="2544105"/>
            <a:ext cx="4076700" cy="4133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76654" y="3724507"/>
            <a:ext cx="1357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спеціальні скобки</a:t>
            </a:r>
            <a:endParaRPr lang="uk-UA" sz="1200" dirty="0"/>
          </a:p>
        </p:txBody>
      </p:sp>
      <p:cxnSp>
        <p:nvCxnSpPr>
          <p:cNvPr id="15" name="Прямая со стрелкой 14"/>
          <p:cNvCxnSpPr>
            <a:stCxn id="13" idx="1"/>
          </p:cNvCxnSpPr>
          <p:nvPr/>
        </p:nvCxnSpPr>
        <p:spPr>
          <a:xfrm flipH="1">
            <a:off x="2520176" y="3863007"/>
            <a:ext cx="256478" cy="14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3" idx="1"/>
          </p:cNvCxnSpPr>
          <p:nvPr/>
        </p:nvCxnSpPr>
        <p:spPr>
          <a:xfrm flipH="1">
            <a:off x="747132" y="3863007"/>
            <a:ext cx="2029522" cy="13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6163416" y="1367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smtClean="0"/>
              <a:t>https://developer.mozilla.org/en-US/docs/Learn/Server-side/Django/development_environment</a:t>
            </a:r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8068254" y="783049"/>
            <a:ext cx="395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тут як поставити </a:t>
            </a:r>
            <a:r>
              <a:rPr lang="uk-UA" dirty="0" err="1" smtClean="0"/>
              <a:t>джанго</a:t>
            </a:r>
            <a:r>
              <a:rPr lang="uk-UA" dirty="0" smtClean="0"/>
              <a:t> в тому числі на вінду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18656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8" y="112325"/>
            <a:ext cx="5781174" cy="30657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507" y="223837"/>
            <a:ext cx="5692246" cy="4014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66507" y="-7234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 отримати доступ до полів?</a:t>
            </a:r>
            <a:endParaRPr lang="uk-UA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556917" y="512956"/>
            <a:ext cx="162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6869151" y="847493"/>
            <a:ext cx="1438508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807987" y="1048215"/>
            <a:ext cx="1782062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65220" y="390293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назва поля</a:t>
            </a:r>
            <a:endParaRPr lang="uk-UA" sz="1000" dirty="0"/>
          </a:p>
        </p:txBody>
      </p:sp>
      <p:cxnSp>
        <p:nvCxnSpPr>
          <p:cNvPr id="13" name="Прямая со стрелкой 12"/>
          <p:cNvCxnSpPr>
            <a:stCxn id="11" idx="1"/>
          </p:cNvCxnSpPr>
          <p:nvPr/>
        </p:nvCxnSpPr>
        <p:spPr>
          <a:xfrm flipH="1">
            <a:off x="8575288" y="513404"/>
            <a:ext cx="289932" cy="35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479" y="4416696"/>
            <a:ext cx="4371975" cy="1562100"/>
          </a:xfrm>
          <a:prstGeom prst="rect">
            <a:avLst/>
          </a:prstGeom>
        </p:spPr>
      </p:pic>
      <p:cxnSp>
        <p:nvCxnSpPr>
          <p:cNvPr id="16" name="Прямая со стрелкой 15"/>
          <p:cNvCxnSpPr/>
          <p:nvPr/>
        </p:nvCxnSpPr>
        <p:spPr>
          <a:xfrm flipH="1">
            <a:off x="7807987" y="1059366"/>
            <a:ext cx="633486" cy="408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526" y="3497766"/>
            <a:ext cx="2667000" cy="1066800"/>
          </a:xfrm>
          <a:prstGeom prst="rect">
            <a:avLst/>
          </a:prstGeom>
        </p:spPr>
      </p:pic>
      <p:cxnSp>
        <p:nvCxnSpPr>
          <p:cNvPr id="19" name="Прямая со стрелкой 18"/>
          <p:cNvCxnSpPr/>
          <p:nvPr/>
        </p:nvCxnSpPr>
        <p:spPr>
          <a:xfrm flipV="1">
            <a:off x="5620215" y="1048215"/>
            <a:ext cx="1039196" cy="296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7496501">
            <a:off x="5121225" y="2677282"/>
            <a:ext cx="1614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альтернативно генерує це</a:t>
            </a:r>
            <a:endParaRPr lang="uk-UA" sz="1000" dirty="0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4861932" y="4142676"/>
            <a:ext cx="758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27" y="4765663"/>
            <a:ext cx="5850522" cy="970295"/>
          </a:xfrm>
          <a:prstGeom prst="rect">
            <a:avLst/>
          </a:prstGeom>
        </p:spPr>
      </p:pic>
      <p:cxnSp>
        <p:nvCxnSpPr>
          <p:cNvPr id="25" name="Прямая соединительная линия 24"/>
          <p:cNvCxnSpPr/>
          <p:nvPr/>
        </p:nvCxnSpPr>
        <p:spPr>
          <a:xfrm>
            <a:off x="836341" y="4939178"/>
            <a:ext cx="152771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2408663" y="2642839"/>
            <a:ext cx="4148254" cy="21228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882" y="48814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00B050"/>
                </a:solidFill>
              </a:rPr>
              <a:t>створить такий </a:t>
            </a:r>
            <a:r>
              <a:rPr lang="uk-UA" dirty="0" err="1" smtClean="0">
                <a:solidFill>
                  <a:srgbClr val="00B050"/>
                </a:solidFill>
              </a:rPr>
              <a:t>ліст</a:t>
            </a:r>
            <a:endParaRPr lang="uk-UA" dirty="0">
              <a:solidFill>
                <a:srgbClr val="00B050"/>
              </a:solidFill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3668" y="5431284"/>
            <a:ext cx="3762143" cy="134005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23668" y="5230187"/>
            <a:ext cx="2781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можна </a:t>
            </a:r>
            <a:r>
              <a:rPr lang="uk-UA" sz="1200" dirty="0" err="1" smtClean="0"/>
              <a:t>кастомізувати</a:t>
            </a:r>
            <a:r>
              <a:rPr lang="uk-UA" sz="1200" dirty="0" smtClean="0"/>
              <a:t> виведення </a:t>
            </a:r>
            <a:r>
              <a:rPr lang="uk-UA" sz="1200" dirty="0" err="1" smtClean="0"/>
              <a:t>ерорів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4209634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408761"/>
            <a:ext cx="4514850" cy="1914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61" y="39429"/>
            <a:ext cx="359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можна організувати цикл по полях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20" y="3389276"/>
            <a:ext cx="2047875" cy="323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357" y="2357462"/>
            <a:ext cx="1504950" cy="247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032" y="3138839"/>
            <a:ext cx="1819275" cy="2952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414" y="3450969"/>
            <a:ext cx="1466850" cy="3048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588" y="3818363"/>
            <a:ext cx="1733550" cy="2952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5258" y="2721576"/>
            <a:ext cx="1790700" cy="2571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5055" y="2957203"/>
            <a:ext cx="1533525" cy="3048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6005" y="3186681"/>
            <a:ext cx="1809750" cy="3143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5317" y="248516"/>
            <a:ext cx="3467100" cy="23526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1030" y="2703125"/>
            <a:ext cx="3495675" cy="21431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4237" y="5050118"/>
            <a:ext cx="4648200" cy="42862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758" y="2703125"/>
            <a:ext cx="3476625" cy="266700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>
            <a:off x="2509025" y="2614561"/>
            <a:ext cx="55756" cy="143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Левая фигурная скобка 17"/>
          <p:cNvSpPr/>
          <p:nvPr/>
        </p:nvSpPr>
        <p:spPr>
          <a:xfrm rot="16200000">
            <a:off x="1843303" y="1457774"/>
            <a:ext cx="168432" cy="31925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1238624" y="2969824"/>
            <a:ext cx="110440" cy="49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758" y="4245013"/>
            <a:ext cx="6172200" cy="219075"/>
          </a:xfrm>
          <a:prstGeom prst="rect">
            <a:avLst/>
          </a:prstGeom>
        </p:spPr>
      </p:pic>
      <p:cxnSp>
        <p:nvCxnSpPr>
          <p:cNvPr id="23" name="Прямая со стрелкой 22"/>
          <p:cNvCxnSpPr/>
          <p:nvPr/>
        </p:nvCxnSpPr>
        <p:spPr>
          <a:xfrm>
            <a:off x="3780263" y="4076581"/>
            <a:ext cx="0" cy="16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0383" y="4627636"/>
            <a:ext cx="2524125" cy="238125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 flipH="1" flipV="1">
            <a:off x="5352585" y="4382429"/>
            <a:ext cx="22304" cy="245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628920" y="4802809"/>
            <a:ext cx="427228" cy="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18432" y="-34895"/>
            <a:ext cx="375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цикл по видимих і невидимих полях</a:t>
            </a:r>
            <a:endParaRPr lang="uk-UA" dirty="0"/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10147610" y="724829"/>
            <a:ext cx="1037063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114156" y="1513205"/>
            <a:ext cx="10482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 flipV="1">
            <a:off x="3400174" y="1685684"/>
            <a:ext cx="1572537" cy="1088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727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1258" y="0"/>
            <a:ext cx="718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Formset</a:t>
            </a:r>
            <a:r>
              <a:rPr lang="en-US" dirty="0" smtClean="0"/>
              <a:t> – </a:t>
            </a:r>
            <a:r>
              <a:rPr lang="uk-UA" dirty="0" smtClean="0"/>
              <a:t>дозволяє працювати з декількома формами на одній сторінці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0" y="369332"/>
            <a:ext cx="2933700" cy="866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4" y="1516498"/>
            <a:ext cx="4010025" cy="428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304" y="29647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Нехай маємо форму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04" y="1974770"/>
            <a:ext cx="8048625" cy="1438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147166"/>
            <a:ext cx="344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Створюємо множину таких форм</a:t>
            </a:r>
            <a:endParaRPr lang="uk-UA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220454" y="1862254"/>
            <a:ext cx="374170" cy="112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132304" y="2553630"/>
            <a:ext cx="8048625" cy="881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3021980" y="2225514"/>
            <a:ext cx="2663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згенерувало </a:t>
            </a:r>
            <a:r>
              <a:rPr lang="en-US" sz="1200" dirty="0" smtClean="0"/>
              <a:t>HTML </a:t>
            </a:r>
            <a:r>
              <a:rPr lang="ru-RU" sz="1200" dirty="0" smtClean="0"/>
              <a:t>в</a:t>
            </a:r>
            <a:r>
              <a:rPr lang="uk-UA" sz="1200" dirty="0" err="1" smtClean="0"/>
              <a:t>ідповідної</a:t>
            </a:r>
            <a:r>
              <a:rPr lang="uk-UA" sz="1200" dirty="0" smtClean="0"/>
              <a:t> форми</a:t>
            </a:r>
            <a:endParaRPr lang="uk-UA" sz="12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051824" y="801410"/>
            <a:ext cx="3300761" cy="149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04" y="3486465"/>
            <a:ext cx="5802058" cy="33793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2204" y="3481502"/>
            <a:ext cx="2070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означає згенерувати ще дві додаткові такі самі форми</a:t>
            </a:r>
            <a:endParaRPr lang="uk-UA" sz="1100" dirty="0"/>
          </a:p>
        </p:txBody>
      </p:sp>
      <p:cxnSp>
        <p:nvCxnSpPr>
          <p:cNvPr id="17" name="Прямая со стрелкой 16"/>
          <p:cNvCxnSpPr>
            <a:stCxn id="15" idx="1"/>
          </p:cNvCxnSpPr>
          <p:nvPr/>
        </p:nvCxnSpPr>
        <p:spPr>
          <a:xfrm flipH="1">
            <a:off x="3443058" y="3696946"/>
            <a:ext cx="259146" cy="202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4460488" y="3481502"/>
            <a:ext cx="100361" cy="215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32304" y="5096107"/>
            <a:ext cx="5802058" cy="557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32304" y="5664820"/>
            <a:ext cx="5802058" cy="579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Прямоугольник 21"/>
          <p:cNvSpPr/>
          <p:nvPr/>
        </p:nvSpPr>
        <p:spPr>
          <a:xfrm>
            <a:off x="132304" y="6278137"/>
            <a:ext cx="5802058" cy="55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235570" y="5374887"/>
            <a:ext cx="181625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747132" y="5653668"/>
            <a:ext cx="1059366" cy="111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69271" y="4114799"/>
            <a:ext cx="27650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початкові дані у вигляді словника, якщо би був ще один словник з даними в даному масиві, то </a:t>
            </a:r>
            <a:r>
              <a:rPr lang="uk-UA" sz="1100" dirty="0" err="1" smtClean="0"/>
              <a:t>сторилися</a:t>
            </a:r>
            <a:r>
              <a:rPr lang="uk-UA" sz="1100" dirty="0" smtClean="0"/>
              <a:t> б 4 форми дві з яких заповнені (на основі </a:t>
            </a:r>
            <a:r>
              <a:rPr lang="uk-UA" sz="1100" dirty="0" err="1" smtClean="0"/>
              <a:t>поч</a:t>
            </a:r>
            <a:r>
              <a:rPr lang="uk-UA" sz="1100" dirty="0" smtClean="0"/>
              <a:t>. даних ) і дві пусті (</a:t>
            </a:r>
            <a:r>
              <a:rPr lang="en-US" sz="1100" dirty="0" smtClean="0"/>
              <a:t>extra</a:t>
            </a:r>
            <a:r>
              <a:rPr lang="uk-UA" sz="1100" dirty="0" smtClean="0"/>
              <a:t>)</a:t>
            </a:r>
            <a:endParaRPr lang="uk-UA" sz="1100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H="1">
            <a:off x="2821258" y="4248615"/>
            <a:ext cx="348012" cy="8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34362" y="5064670"/>
            <a:ext cx="969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заповнене даними з </a:t>
            </a:r>
            <a:r>
              <a:rPr lang="en-US" sz="1100" dirty="0" smtClean="0"/>
              <a:t>initial</a:t>
            </a:r>
            <a:endParaRPr lang="uk-UA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5934362" y="5875351"/>
            <a:ext cx="16741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пусті додаткові форми (</a:t>
            </a:r>
            <a:r>
              <a:rPr lang="en-US" sz="1300" dirty="0" smtClean="0"/>
              <a:t>extra</a:t>
            </a:r>
            <a:r>
              <a:rPr lang="uk-UA" sz="1300" dirty="0" smtClean="0"/>
              <a:t>)</a:t>
            </a:r>
            <a:endParaRPr lang="uk-UA" sz="1300" dirty="0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329" y="342826"/>
            <a:ext cx="5779900" cy="1524674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9746166" y="801410"/>
            <a:ext cx="5687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26029" y="52433"/>
            <a:ext cx="174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обмежує кількість форм для показу. Якщо форм зі заповненими даними буде, наприклад, три , то вони відображатимуться тут в будь-якому випадку, а </a:t>
            </a:r>
            <a:r>
              <a:rPr lang="en-US" sz="1000" dirty="0" smtClean="0"/>
              <a:t>extra </a:t>
            </a:r>
            <a:r>
              <a:rPr lang="uk-UA" sz="1000" dirty="0" smtClean="0"/>
              <a:t>не показуватимуться </a:t>
            </a:r>
            <a:endParaRPr lang="uk-UA" sz="10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10168378" y="184666"/>
            <a:ext cx="232922" cy="48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H="1">
            <a:off x="8180929" y="801410"/>
            <a:ext cx="3329081" cy="34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Рисунок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1970054"/>
            <a:ext cx="1428750" cy="228600"/>
          </a:xfrm>
          <a:prstGeom prst="rect">
            <a:avLst/>
          </a:prstGeom>
        </p:spPr>
      </p:pic>
      <p:cxnSp>
        <p:nvCxnSpPr>
          <p:cNvPr id="42" name="Прямая со стрелкой 41"/>
          <p:cNvCxnSpPr>
            <a:stCxn id="40" idx="1"/>
          </p:cNvCxnSpPr>
          <p:nvPr/>
        </p:nvCxnSpPr>
        <p:spPr>
          <a:xfrm flipH="1" flipV="1">
            <a:off x="9746166" y="832530"/>
            <a:ext cx="655134" cy="12518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32754" y="2084354"/>
            <a:ext cx="18404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якщо дописати цей атрибут, то на </a:t>
            </a:r>
            <a:r>
              <a:rPr lang="en-US" sz="1100" dirty="0" err="1" smtClean="0"/>
              <a:t>max_num</a:t>
            </a:r>
            <a:r>
              <a:rPr lang="en-US" sz="1100" dirty="0" smtClean="0"/>
              <a:t> </a:t>
            </a:r>
            <a:r>
              <a:rPr lang="uk-UA" sz="1100" dirty="0" smtClean="0"/>
              <a:t>впливатиме </a:t>
            </a:r>
            <a:r>
              <a:rPr lang="uk-UA" sz="1100" dirty="0" err="1" smtClean="0"/>
              <a:t>валідація</a:t>
            </a:r>
            <a:r>
              <a:rPr lang="uk-UA" sz="1100" dirty="0" smtClean="0"/>
              <a:t>. </a:t>
            </a:r>
            <a:endParaRPr lang="uk-UA" sz="11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874" y="2699023"/>
            <a:ext cx="2980337" cy="1661976"/>
          </a:xfrm>
          <a:prstGeom prst="rect">
            <a:avLst/>
          </a:prstGeom>
        </p:spPr>
      </p:pic>
      <p:cxnSp>
        <p:nvCxnSpPr>
          <p:cNvPr id="46" name="Прямая соединительная линия 45"/>
          <p:cNvCxnSpPr/>
          <p:nvPr/>
        </p:nvCxnSpPr>
        <p:spPr>
          <a:xfrm>
            <a:off x="9079323" y="4214325"/>
            <a:ext cx="66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Рисунок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8555" y="4507743"/>
            <a:ext cx="4486965" cy="229184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509358" y="4672255"/>
            <a:ext cx="10444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як працює </a:t>
            </a:r>
            <a:r>
              <a:rPr lang="uk-UA" sz="1300" dirty="0" err="1" smtClean="0"/>
              <a:t>валідація</a:t>
            </a:r>
            <a:r>
              <a:rPr lang="uk-UA" sz="1300" dirty="0" smtClean="0"/>
              <a:t> і помилки</a:t>
            </a:r>
            <a:endParaRPr lang="uk-UA" sz="1300" dirty="0"/>
          </a:p>
        </p:txBody>
      </p:sp>
      <p:pic>
        <p:nvPicPr>
          <p:cNvPr id="49" name="Рисунок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2902" y="5760720"/>
            <a:ext cx="2309098" cy="857250"/>
          </a:xfrm>
          <a:prstGeom prst="rect">
            <a:avLst/>
          </a:prstGeom>
        </p:spPr>
      </p:pic>
      <p:cxnSp>
        <p:nvCxnSpPr>
          <p:cNvPr id="51" name="Прямая соединительная линия 50"/>
          <p:cNvCxnSpPr/>
          <p:nvPr/>
        </p:nvCxnSpPr>
        <p:spPr>
          <a:xfrm>
            <a:off x="10134088" y="6492240"/>
            <a:ext cx="1181833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350211" y="6261407"/>
            <a:ext cx="87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" dirty="0" smtClean="0">
                <a:solidFill>
                  <a:srgbClr val="FF0000"/>
                </a:solidFill>
              </a:rPr>
              <a:t>скільки помилок всього назбиралося</a:t>
            </a:r>
            <a:endParaRPr lang="uk-UA" sz="800" dirty="0">
              <a:solidFill>
                <a:srgbClr val="FF0000"/>
              </a:solidFill>
            </a:endParaRPr>
          </a:p>
        </p:txBody>
      </p:sp>
      <p:cxnSp>
        <p:nvCxnSpPr>
          <p:cNvPr id="54" name="Прямая со стрелкой 53"/>
          <p:cNvCxnSpPr/>
          <p:nvPr/>
        </p:nvCxnSpPr>
        <p:spPr>
          <a:xfrm flipH="1">
            <a:off x="7875270" y="6367794"/>
            <a:ext cx="2007632" cy="25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H="1">
            <a:off x="8777855" y="6367794"/>
            <a:ext cx="1105047" cy="215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H="1">
            <a:off x="9746166" y="6492239"/>
            <a:ext cx="291442" cy="10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033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" y="137159"/>
            <a:ext cx="2544411" cy="1845945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457200" y="1714500"/>
            <a:ext cx="1405890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5151" y="1737123"/>
            <a:ext cx="20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>
                <a:solidFill>
                  <a:schemeClr val="accent1"/>
                </a:solidFill>
              </a:rPr>
              <a:t>чи початкові дані форми якимось чином змінювалися?</a:t>
            </a:r>
            <a:endParaRPr lang="uk-UA" sz="1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525779"/>
            <a:ext cx="1291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initial</a:t>
            </a:r>
            <a:r>
              <a:rPr lang="uk-UA" sz="1100" dirty="0" smtClean="0"/>
              <a:t> дані не змінювалися бо тут нічого не передавалося</a:t>
            </a:r>
            <a:endParaRPr lang="uk-UA" sz="11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2091690" y="925831"/>
            <a:ext cx="743718" cy="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2220686" y="1021976"/>
            <a:ext cx="622406" cy="7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391" y="580137"/>
            <a:ext cx="6263950" cy="14648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004" y="52524"/>
            <a:ext cx="2980337" cy="16619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24391" y="52524"/>
            <a:ext cx="3161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ці дані необхідні щоб не </a:t>
            </a:r>
            <a:r>
              <a:rPr lang="uk-UA" sz="1100" dirty="0" err="1" smtClean="0"/>
              <a:t>зʼявлялася</a:t>
            </a:r>
            <a:r>
              <a:rPr lang="uk-UA" sz="1100" dirty="0" smtClean="0"/>
              <a:t> така помилка</a:t>
            </a:r>
            <a:endParaRPr lang="uk-UA" sz="1100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014822" y="231890"/>
            <a:ext cx="3481718" cy="65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Левая фигурная скобка 17"/>
          <p:cNvSpPr/>
          <p:nvPr/>
        </p:nvSpPr>
        <p:spPr>
          <a:xfrm>
            <a:off x="9507558" y="657256"/>
            <a:ext cx="111820" cy="518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8119431" y="314134"/>
            <a:ext cx="297456" cy="142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8956366" y="2172149"/>
            <a:ext cx="310675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This data is required for the </a:t>
            </a:r>
            <a:r>
              <a:rPr kumimoji="0" lang="uk-UA" altLang="uk-UA" sz="1000" b="1" i="0" u="none" strike="noStrike" cap="none" normalizeH="0" baseline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ManagementForm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. 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Прямая со стрелкой 22"/>
          <p:cNvCxnSpPr>
            <a:stCxn id="21" idx="0"/>
          </p:cNvCxnSpPr>
          <p:nvPr/>
        </p:nvCxnSpPr>
        <p:spPr>
          <a:xfrm flipH="1" flipV="1">
            <a:off x="9496540" y="960631"/>
            <a:ext cx="1013204" cy="121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540" y="2640630"/>
            <a:ext cx="2628900" cy="2476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56700" y="2401239"/>
            <a:ext cx="35060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як отримати доступ до </a:t>
            </a:r>
            <a:r>
              <a:rPr lang="en-US" sz="1100" dirty="0" smtClean="0"/>
              <a:t>Management Form </a:t>
            </a:r>
            <a:r>
              <a:rPr lang="uk-UA" sz="1100" dirty="0" smtClean="0"/>
              <a:t>в </a:t>
            </a:r>
            <a:r>
              <a:rPr lang="uk-UA" sz="1100" dirty="0" err="1" smtClean="0"/>
              <a:t>темплейті</a:t>
            </a:r>
            <a:r>
              <a:rPr lang="uk-UA" sz="1100" dirty="0" smtClean="0"/>
              <a:t> ?</a:t>
            </a:r>
            <a:endParaRPr lang="uk-UA" sz="1100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H="1" flipV="1">
            <a:off x="9619378" y="1392865"/>
            <a:ext cx="630408" cy="126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4" y="2172149"/>
            <a:ext cx="5257047" cy="461905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531889" y="2698251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метод описує </a:t>
            </a:r>
            <a:r>
              <a:rPr lang="uk-UA" sz="1100" dirty="0" err="1" smtClean="0"/>
              <a:t>валідацію</a:t>
            </a:r>
            <a:r>
              <a:rPr lang="uk-UA" sz="1100" dirty="0" smtClean="0"/>
              <a:t> на рівні </a:t>
            </a:r>
            <a:r>
              <a:rPr lang="en-US" sz="1100" dirty="0" err="1" smtClean="0"/>
              <a:t>FormSet</a:t>
            </a:r>
            <a:endParaRPr lang="uk-UA" sz="1100" dirty="0"/>
          </a:p>
        </p:txBody>
      </p:sp>
      <p:cxnSp>
        <p:nvCxnSpPr>
          <p:cNvPr id="34" name="Прямая со стрелкой 33"/>
          <p:cNvCxnSpPr>
            <a:stCxn id="32" idx="1"/>
          </p:cNvCxnSpPr>
          <p:nvPr/>
        </p:nvCxnSpPr>
        <p:spPr>
          <a:xfrm flipH="1">
            <a:off x="1499191" y="2829056"/>
            <a:ext cx="1032698" cy="6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273" y="3014407"/>
            <a:ext cx="4869290" cy="1050742"/>
          </a:xfrm>
          <a:prstGeom prst="rect">
            <a:avLst/>
          </a:prstGeom>
        </p:spPr>
      </p:pic>
      <p:cxnSp>
        <p:nvCxnSpPr>
          <p:cNvPr id="37" name="Прямая со стрелкой 36"/>
          <p:cNvCxnSpPr/>
          <p:nvPr/>
        </p:nvCxnSpPr>
        <p:spPr>
          <a:xfrm flipH="1">
            <a:off x="1925294" y="3118364"/>
            <a:ext cx="3235842" cy="92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26579" y="3105755"/>
            <a:ext cx="2616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chemeClr val="accent1"/>
                </a:solidFill>
              </a:rPr>
              <a:t>чи яка-небудь </a:t>
            </a:r>
            <a:r>
              <a:rPr lang="en-US" sz="900" dirty="0" smtClean="0">
                <a:solidFill>
                  <a:schemeClr val="accent1"/>
                </a:solidFill>
              </a:rPr>
              <a:t>Form</a:t>
            </a:r>
            <a:r>
              <a:rPr lang="uk-UA" sz="900" dirty="0" smtClean="0">
                <a:solidFill>
                  <a:schemeClr val="accent1"/>
                </a:solidFill>
              </a:rPr>
              <a:t> в даній </a:t>
            </a:r>
            <a:r>
              <a:rPr lang="en-US" sz="900" dirty="0" err="1" smtClean="0">
                <a:solidFill>
                  <a:schemeClr val="accent1"/>
                </a:solidFill>
              </a:rPr>
              <a:t>FormSet</a:t>
            </a:r>
            <a:r>
              <a:rPr lang="en-US" sz="900" dirty="0" smtClean="0">
                <a:solidFill>
                  <a:schemeClr val="accent1"/>
                </a:solidFill>
              </a:rPr>
              <a:t> </a:t>
            </a:r>
            <a:r>
              <a:rPr lang="ru-RU" sz="900" dirty="0" err="1" smtClean="0">
                <a:solidFill>
                  <a:schemeClr val="accent1"/>
                </a:solidFill>
              </a:rPr>
              <a:t>ма</a:t>
            </a:r>
            <a:r>
              <a:rPr lang="uk-UA" sz="900" dirty="0" smtClean="0">
                <a:solidFill>
                  <a:schemeClr val="accent1"/>
                </a:solidFill>
              </a:rPr>
              <a:t>є</a:t>
            </a:r>
            <a:r>
              <a:rPr lang="ru-RU" sz="900" dirty="0" smtClean="0">
                <a:solidFill>
                  <a:schemeClr val="accent1"/>
                </a:solidFill>
              </a:rPr>
              <a:t> </a:t>
            </a:r>
            <a:r>
              <a:rPr lang="uk-UA" sz="900" dirty="0" smtClean="0">
                <a:solidFill>
                  <a:schemeClr val="accent1"/>
                </a:solidFill>
              </a:rPr>
              <a:t>помилки</a:t>
            </a:r>
            <a:endParaRPr lang="uk-UA" sz="900" dirty="0">
              <a:solidFill>
                <a:schemeClr val="accent1"/>
              </a:solidFill>
            </a:endParaRP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702527" y="2829056"/>
            <a:ext cx="933451" cy="33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flipV="1">
            <a:off x="3300761" y="4594302"/>
            <a:ext cx="959005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53549" y="4230078"/>
            <a:ext cx="4499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якщо такий </a:t>
            </a:r>
            <a:r>
              <a:rPr lang="en-US" sz="1100" dirty="0" smtClean="0"/>
              <a:t>title </a:t>
            </a:r>
            <a:r>
              <a:rPr lang="uk-UA" sz="1100" dirty="0" smtClean="0"/>
              <a:t>уже є в списку </a:t>
            </a:r>
            <a:r>
              <a:rPr lang="en-US" sz="1100" dirty="0" smtClean="0"/>
              <a:t>titles </a:t>
            </a:r>
            <a:r>
              <a:rPr lang="ru-RU" sz="1100" dirty="0" smtClean="0"/>
              <a:t>то </a:t>
            </a:r>
            <a:r>
              <a:rPr lang="ru-RU" sz="1100" dirty="0" err="1" smtClean="0"/>
              <a:t>помилка</a:t>
            </a:r>
            <a:r>
              <a:rPr lang="ru-RU" sz="1100" dirty="0" smtClean="0"/>
              <a:t> </a:t>
            </a:r>
            <a:r>
              <a:rPr lang="uk-UA" sz="1100" dirty="0" smtClean="0"/>
              <a:t>інакше додати в список</a:t>
            </a:r>
            <a:endParaRPr lang="uk-UA" sz="1100" dirty="0"/>
          </a:p>
        </p:txBody>
      </p:sp>
      <p:cxnSp>
        <p:nvCxnSpPr>
          <p:cNvPr id="46" name="Прямая со стрелкой 45"/>
          <p:cNvCxnSpPr/>
          <p:nvPr/>
        </p:nvCxnSpPr>
        <p:spPr>
          <a:xfrm flipH="1" flipV="1">
            <a:off x="1499191" y="4077758"/>
            <a:ext cx="853716" cy="2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1499191" y="5274527"/>
            <a:ext cx="363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1499191" y="5531005"/>
            <a:ext cx="363899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/>
          <p:nvPr/>
        </p:nvCxnSpPr>
        <p:spPr>
          <a:xfrm flipH="1">
            <a:off x="1925294" y="4481677"/>
            <a:ext cx="3003546" cy="1029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112394" y="6200078"/>
            <a:ext cx="502757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69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3" y="289931"/>
            <a:ext cx="5471742" cy="34665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50" y="289931"/>
            <a:ext cx="5929322" cy="3762839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4337824" y="825190"/>
            <a:ext cx="1159727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3557239" y="825190"/>
            <a:ext cx="624468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713678" y="1672683"/>
            <a:ext cx="2263698" cy="350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угольник 8"/>
          <p:cNvSpPr/>
          <p:nvPr/>
        </p:nvSpPr>
        <p:spPr>
          <a:xfrm>
            <a:off x="680224" y="2023190"/>
            <a:ext cx="2274849" cy="396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278780" y="3722997"/>
            <a:ext cx="21521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0580" y="1003610"/>
            <a:ext cx="206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перевіряє </a:t>
            </a:r>
            <a:r>
              <a:rPr lang="uk-UA" dirty="0" err="1" smtClean="0"/>
              <a:t>шоб</a:t>
            </a:r>
            <a:r>
              <a:rPr lang="uk-UA" dirty="0" smtClean="0"/>
              <a:t> форм не було більше ніж одна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3992137" y="914400"/>
            <a:ext cx="189570" cy="25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4210974" y="836342"/>
            <a:ext cx="327572" cy="33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120573" y="3021980"/>
            <a:ext cx="559651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86144" y="2109802"/>
            <a:ext cx="1449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даних забагато тому </a:t>
            </a:r>
            <a:endParaRPr lang="uk-UA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3077737" y="1847936"/>
            <a:ext cx="479502" cy="373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>
            <a:off x="3043578" y="2221502"/>
            <a:ext cx="526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713678" y="2843561"/>
            <a:ext cx="2772466" cy="7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V="1">
            <a:off x="9645805" y="858643"/>
            <a:ext cx="669073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10448693" y="858643"/>
            <a:ext cx="12154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6523463" y="1814483"/>
            <a:ext cx="2475571" cy="32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2" name="Прямоугольник 31"/>
          <p:cNvSpPr/>
          <p:nvPr/>
        </p:nvSpPr>
        <p:spPr>
          <a:xfrm>
            <a:off x="6501161" y="2137897"/>
            <a:ext cx="2456725" cy="433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5904550" y="3969834"/>
            <a:ext cx="25480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52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2" y="156116"/>
            <a:ext cx="6412613" cy="43863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40" y="198747"/>
            <a:ext cx="5055966" cy="4343748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680224" y="1929161"/>
            <a:ext cx="657922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1315844" y="2252546"/>
            <a:ext cx="669073" cy="11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680224" y="2575932"/>
            <a:ext cx="6579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198282" y="2888166"/>
            <a:ext cx="1139864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880946" y="3211553"/>
            <a:ext cx="1103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680224" y="3523785"/>
            <a:ext cx="635620" cy="2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404588" y="680224"/>
            <a:ext cx="955539" cy="22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71278" y="156116"/>
            <a:ext cx="23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err="1" smtClean="0"/>
              <a:t>короче</a:t>
            </a:r>
            <a:r>
              <a:rPr lang="uk-UA" sz="1000" dirty="0" smtClean="0"/>
              <a:t> цей атрибут добавляє додаткове поле для введення числа, що </a:t>
            </a:r>
            <a:r>
              <a:rPr lang="uk-UA" sz="1000" dirty="0" err="1" smtClean="0"/>
              <a:t>означатиме</a:t>
            </a:r>
            <a:r>
              <a:rPr lang="uk-UA" sz="1000" dirty="0" smtClean="0"/>
              <a:t> порядок сортування </a:t>
            </a:r>
            <a:r>
              <a:rPr lang="en-US" sz="1000" dirty="0" smtClean="0"/>
              <a:t>/ </a:t>
            </a:r>
            <a:r>
              <a:rPr lang="uk-UA" sz="1000" dirty="0" smtClean="0"/>
              <a:t>упорядкування даних</a:t>
            </a:r>
            <a:endParaRPr lang="uk-UA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9567746" y="289932"/>
            <a:ext cx="2499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коли ми вказуємо значення </a:t>
            </a:r>
            <a:r>
              <a:rPr lang="en-US" dirty="0" smtClean="0"/>
              <a:t>ORDER </a:t>
            </a:r>
            <a:r>
              <a:rPr lang="ru-RU" dirty="0" smtClean="0"/>
              <a:t>то </a:t>
            </a:r>
            <a:r>
              <a:rPr lang="ru-RU" dirty="0" err="1" smtClean="0"/>
              <a:t>сортуватиме</a:t>
            </a:r>
            <a:r>
              <a:rPr lang="ru-RU" dirty="0" smtClean="0"/>
              <a:t> по </a:t>
            </a:r>
            <a:r>
              <a:rPr lang="ru-RU" dirty="0" err="1" smtClean="0"/>
              <a:t>ньому</a:t>
            </a:r>
            <a:endParaRPr lang="uk-UA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10225668" y="1137424"/>
            <a:ext cx="1059366" cy="2798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9534293" y="3947532"/>
            <a:ext cx="802888" cy="5949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5" name="Прямая со стрелкой 24"/>
          <p:cNvCxnSpPr>
            <a:stCxn id="20" idx="1"/>
          </p:cNvCxnSpPr>
          <p:nvPr/>
        </p:nvCxnSpPr>
        <p:spPr>
          <a:xfrm flipH="1">
            <a:off x="8296507" y="751597"/>
            <a:ext cx="1271239" cy="1500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419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35" y="200722"/>
            <a:ext cx="6358002" cy="43243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41" y="200722"/>
            <a:ext cx="5094402" cy="3274973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3418636" y="680224"/>
            <a:ext cx="974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259766" y="2229084"/>
            <a:ext cx="2337871" cy="268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9635" y="2408663"/>
            <a:ext cx="2615077" cy="156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/>
          <p:cNvSpPr txBox="1"/>
          <p:nvPr/>
        </p:nvSpPr>
        <p:spPr>
          <a:xfrm>
            <a:off x="4449970" y="200722"/>
            <a:ext cx="233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добавляє </a:t>
            </a:r>
            <a:r>
              <a:rPr lang="en-US" sz="1000" dirty="0" smtClean="0"/>
              <a:t>checkbox </a:t>
            </a:r>
            <a:r>
              <a:rPr lang="uk-UA" sz="1000" dirty="0" smtClean="0"/>
              <a:t>яким можна видалити форму з </a:t>
            </a:r>
            <a:r>
              <a:rPr lang="en-US" sz="1000" dirty="0" err="1" smtClean="0"/>
              <a:t>FormSet</a:t>
            </a:r>
            <a:endParaRPr lang="uk-UA" sz="10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7348654" y="1293541"/>
            <a:ext cx="1282390" cy="2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35042" y="1083449"/>
            <a:ext cx="2088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позначає форму як видалену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9801922" y="1304692"/>
            <a:ext cx="1014761" cy="1828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75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8830" y="175159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Adding additional fields to a 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formset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8" y="555642"/>
            <a:ext cx="6511347" cy="299753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97777" y="9232"/>
            <a:ext cx="47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Passing custom parameters to 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formset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 forms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5787483" y="3323063"/>
            <a:ext cx="936702" cy="1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23989" y="3497418"/>
            <a:ext cx="6792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212838" y="3178098"/>
            <a:ext cx="6600557" cy="363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395" y="407953"/>
            <a:ext cx="5248275" cy="22955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38" y="3861342"/>
            <a:ext cx="8172450" cy="2476500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2298586" y="4248615"/>
            <a:ext cx="2128448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4218343" y="4293220"/>
            <a:ext cx="80720" cy="1416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91825" y="3562747"/>
            <a:ext cx="47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Passing custom parameters to 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formset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 forms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62" y="4613775"/>
            <a:ext cx="4764708" cy="219129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46047" y="4248615"/>
            <a:ext cx="326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Цю штуку можна </a:t>
            </a:r>
            <a:r>
              <a:rPr lang="uk-UA" dirty="0" err="1" smtClean="0"/>
              <a:t>кастомізувати</a:t>
            </a:r>
            <a:endParaRPr lang="uk-UA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7794702" y="5921298"/>
            <a:ext cx="2062976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8385288" y="4433281"/>
            <a:ext cx="279210" cy="66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8531628" y="5281172"/>
            <a:ext cx="294562" cy="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8943278" y="4613775"/>
            <a:ext cx="1639229" cy="160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8542779" y="6415899"/>
            <a:ext cx="472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748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8" y="128471"/>
            <a:ext cx="5838825" cy="28765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09" y="207692"/>
            <a:ext cx="2819400" cy="1714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18" y="207692"/>
            <a:ext cx="1790700" cy="120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035" y="44604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або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58" y="3185596"/>
            <a:ext cx="5842525" cy="32263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037" y="2341756"/>
            <a:ext cx="6078963" cy="3501483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V="1">
            <a:off x="5542156" y="657922"/>
            <a:ext cx="947854" cy="212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5653668" y="815381"/>
            <a:ext cx="4969309" cy="193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49568" y="2431185"/>
            <a:ext cx="215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Два </a:t>
            </a:r>
            <a:r>
              <a:rPr lang="uk-UA" dirty="0" err="1" smtClean="0"/>
              <a:t>формсети</a:t>
            </a:r>
            <a:r>
              <a:rPr lang="uk-UA" dirty="0" smtClean="0"/>
              <a:t> на одній сторінці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905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4" y="133814"/>
            <a:ext cx="4487412" cy="248207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14014" y="-50852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Creating forms from models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0038" y="343803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Моделька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5767" y="35371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chemeClr val="accent1"/>
                </a:solidFill>
              </a:rPr>
              <a:t>Форма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9985" y="691376"/>
            <a:ext cx="122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blank=True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6154549" y="685513"/>
            <a:ext cx="157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required=False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446311" y="97015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C4B33"/>
                </a:solidFill>
                <a:latin typeface="Fira Mono"/>
              </a:rPr>
              <a:t>verbose_name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386530" y="99640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4B33"/>
                </a:solidFill>
                <a:latin typeface="Fira Mono"/>
              </a:rPr>
              <a:t>label</a:t>
            </a:r>
            <a:endParaRPr lang="uk-UA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568943" y="1284301"/>
            <a:ext cx="138882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help_text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87392" y="1306834"/>
            <a:ext cx="138882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help_text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741419" y="161827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4B33"/>
                </a:solidFill>
                <a:latin typeface="Fira Mono"/>
              </a:rPr>
              <a:t>choices</a:t>
            </a:r>
            <a:endParaRPr lang="uk-UA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309585" y="1617727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4B33"/>
                </a:solidFill>
                <a:latin typeface="Fira Mono"/>
              </a:rPr>
              <a:t>Select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03" y="1689154"/>
            <a:ext cx="4389631" cy="5097636"/>
          </a:xfrm>
          <a:prstGeom prst="rect">
            <a:avLst/>
          </a:prstGeom>
        </p:spPr>
      </p:pic>
      <p:cxnSp>
        <p:nvCxnSpPr>
          <p:cNvPr id="16" name="Прямая со стрелкой 15"/>
          <p:cNvCxnSpPr>
            <a:stCxn id="4" idx="3"/>
            <a:endCxn id="5" idx="1"/>
          </p:cNvCxnSpPr>
          <p:nvPr/>
        </p:nvCxnSpPr>
        <p:spPr>
          <a:xfrm>
            <a:off x="5855616" y="528469"/>
            <a:ext cx="390151" cy="991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39049" y="273358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/>
              <a:t>еквівалентно</a:t>
            </a:r>
            <a:endParaRPr lang="uk-UA" sz="9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278" y="4427034"/>
            <a:ext cx="5150262" cy="2270546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H="1" flipV="1">
            <a:off x="4446311" y="4917688"/>
            <a:ext cx="3246192" cy="379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4304371" y="6122020"/>
            <a:ext cx="3422019" cy="6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308799">
            <a:off x="5971191" y="4905169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chemeClr val="accent1"/>
                </a:solidFill>
              </a:rPr>
              <a:t>еквівалентно</a:t>
            </a:r>
            <a:endParaRPr lang="uk-UA" sz="9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36762" y="4910484"/>
            <a:ext cx="2625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скорочена форма запису</a:t>
            </a:r>
            <a:endParaRPr lang="uk-UA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8887522" y="5386037"/>
            <a:ext cx="562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8783446" y="6207510"/>
            <a:ext cx="562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670" y="74449"/>
            <a:ext cx="885825" cy="31432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482" y="495424"/>
            <a:ext cx="619125" cy="295275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360" y="2671707"/>
            <a:ext cx="5520487" cy="164202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6153" y="817757"/>
            <a:ext cx="1571625" cy="304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385441" y="452511"/>
            <a:ext cx="270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який у свою чергу викликає цей метод перевірки </a:t>
            </a:r>
            <a:r>
              <a:rPr lang="uk-UA" sz="1000" dirty="0" err="1" smtClean="0"/>
              <a:t>валідації</a:t>
            </a:r>
            <a:r>
              <a:rPr lang="uk-UA" sz="1000" dirty="0" smtClean="0"/>
              <a:t> для модельки</a:t>
            </a:r>
            <a:endParaRPr lang="uk-UA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7995326" y="860854"/>
            <a:ext cx="23873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неявно і явно викликають </a:t>
            </a:r>
            <a:r>
              <a:rPr lang="uk-UA" sz="1100" dirty="0" err="1" smtClean="0"/>
              <a:t>валідацію</a:t>
            </a:r>
            <a:r>
              <a:rPr lang="uk-UA" sz="1100" dirty="0" smtClean="0"/>
              <a:t> модельки </a:t>
            </a:r>
            <a:r>
              <a:rPr lang="uk-UA" sz="1100" dirty="0" err="1" smtClean="0"/>
              <a:t>звʼязаної</a:t>
            </a:r>
            <a:r>
              <a:rPr lang="uk-UA" sz="1100" dirty="0" smtClean="0"/>
              <a:t> з </a:t>
            </a:r>
            <a:r>
              <a:rPr lang="uk-UA" sz="1100" dirty="0" err="1" smtClean="0"/>
              <a:t>віповідною</a:t>
            </a:r>
            <a:r>
              <a:rPr lang="uk-UA" sz="1100" dirty="0" smtClean="0"/>
              <a:t> формою</a:t>
            </a:r>
            <a:endParaRPr lang="uk-UA" sz="1100" dirty="0"/>
          </a:p>
        </p:txBody>
      </p:sp>
      <p:cxnSp>
        <p:nvCxnSpPr>
          <p:cNvPr id="35" name="Прямая со стрелкой 34"/>
          <p:cNvCxnSpPr/>
          <p:nvPr/>
        </p:nvCxnSpPr>
        <p:spPr>
          <a:xfrm flipV="1">
            <a:off x="8419171" y="431687"/>
            <a:ext cx="317951" cy="46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endCxn id="29" idx="1"/>
          </p:cNvCxnSpPr>
          <p:nvPr/>
        </p:nvCxnSpPr>
        <p:spPr>
          <a:xfrm flipV="1">
            <a:off x="8417911" y="643062"/>
            <a:ext cx="383571" cy="22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8869496" y="903767"/>
            <a:ext cx="1606657" cy="3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2475571" y="3791415"/>
            <a:ext cx="1115122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19392" y="2943482"/>
            <a:ext cx="336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перевизначення</a:t>
            </a:r>
            <a:r>
              <a:rPr lang="uk-UA" dirty="0" smtClean="0"/>
              <a:t> </a:t>
            </a:r>
            <a:r>
              <a:rPr lang="uk-UA" dirty="0" err="1" smtClean="0"/>
              <a:t>ерор</a:t>
            </a:r>
            <a:r>
              <a:rPr lang="uk-UA" dirty="0" smtClean="0"/>
              <a:t> </a:t>
            </a:r>
            <a:r>
              <a:rPr lang="uk-UA" dirty="0" err="1" smtClean="0"/>
              <a:t>месседжа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878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7" y="96760"/>
            <a:ext cx="3381375" cy="2190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7" y="484381"/>
            <a:ext cx="1990725" cy="5143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97" y="1167277"/>
            <a:ext cx="36290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7" y="1952386"/>
            <a:ext cx="203835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697" y="1700677"/>
            <a:ext cx="10250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отримаємо:</a:t>
            </a:r>
            <a:endParaRPr lang="uk-UA" sz="13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47" y="3752271"/>
            <a:ext cx="3400425" cy="352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42050" y="18442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1.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-42050" y="34357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2.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97" y="4203024"/>
            <a:ext cx="2085975" cy="26289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17344" y="4007666"/>
            <a:ext cx="10250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300" dirty="0"/>
              <a:t>отримаємо: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962" y="376702"/>
            <a:ext cx="3314700" cy="2114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5312" y="3077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3.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4127528" y="7550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реєструємо нашу </a:t>
            </a:r>
            <a:r>
              <a:rPr lang="uk-UA" dirty="0" err="1" smtClean="0"/>
              <a:t>приложеньку</a:t>
            </a:r>
            <a:endParaRPr lang="uk-UA" dirty="0"/>
          </a:p>
        </p:txBody>
      </p:sp>
      <p:cxnSp>
        <p:nvCxnSpPr>
          <p:cNvPr id="16" name="Прямая со стрелкой 15"/>
          <p:cNvCxnSpPr>
            <a:stCxn id="12" idx="1"/>
          </p:cNvCxnSpPr>
          <p:nvPr/>
        </p:nvCxnSpPr>
        <p:spPr>
          <a:xfrm flipH="1">
            <a:off x="2242672" y="1433977"/>
            <a:ext cx="1850290" cy="140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99684" y="2888165"/>
            <a:ext cx="947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2962" y="2511697"/>
            <a:ext cx="4924425" cy="1533525"/>
          </a:xfrm>
          <a:prstGeom prst="rect">
            <a:avLst/>
          </a:prstGeom>
        </p:spPr>
      </p:pic>
      <p:cxnSp>
        <p:nvCxnSpPr>
          <p:cNvPr id="21" name="Прямая со стрелкой 20"/>
          <p:cNvCxnSpPr>
            <a:stCxn id="19" idx="1"/>
          </p:cNvCxnSpPr>
          <p:nvPr/>
        </p:nvCxnSpPr>
        <p:spPr>
          <a:xfrm flipH="1" flipV="1">
            <a:off x="2242672" y="2837179"/>
            <a:ext cx="1850290" cy="44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2962" y="4101152"/>
            <a:ext cx="2705100" cy="361950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4025009" y="4366051"/>
            <a:ext cx="44539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300" dirty="0" smtClean="0"/>
              <a:t>https://en.wikipedia.org/wiki/List_of_tz_database_time_zones</a:t>
            </a:r>
            <a:endParaRPr lang="uk-UA" sz="1300" dirty="0"/>
          </a:p>
        </p:txBody>
      </p:sp>
    </p:spTree>
    <p:extLst>
      <p:ext uri="{BB962C8B-B14F-4D97-AF65-F5344CB8AC3E}">
        <p14:creationId xmlns:p14="http://schemas.microsoft.com/office/powerpoint/2010/main" val="2541567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" y="144965"/>
            <a:ext cx="3743348" cy="248730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160" y="144965"/>
            <a:ext cx="3594567" cy="2600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25" y="2745290"/>
            <a:ext cx="971550" cy="238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325" y="2888744"/>
            <a:ext cx="3446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викине </a:t>
            </a:r>
            <a:r>
              <a:rPr lang="en-US" sz="1100" dirty="0" err="1" smtClean="0"/>
              <a:t>ValueError</a:t>
            </a:r>
            <a:r>
              <a:rPr lang="en-US" sz="1100" dirty="0" smtClean="0"/>
              <a:t> </a:t>
            </a:r>
            <a:r>
              <a:rPr lang="uk-UA" sz="1100" dirty="0" smtClean="0"/>
              <a:t>якщо під час </a:t>
            </a:r>
            <a:r>
              <a:rPr lang="en-US" sz="1100" dirty="0" smtClean="0"/>
              <a:t>save</a:t>
            </a:r>
            <a:r>
              <a:rPr lang="uk-UA" sz="1100" dirty="0" smtClean="0"/>
              <a:t>()</a:t>
            </a:r>
            <a:r>
              <a:rPr lang="en-US" sz="1100" dirty="0" smtClean="0"/>
              <a:t> </a:t>
            </a:r>
            <a:r>
              <a:rPr lang="uk-UA" sz="1100" dirty="0" smtClean="0"/>
              <a:t>щось піде не так</a:t>
            </a:r>
            <a:endParaRPr lang="uk-UA" sz="1100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5856443" y="1048215"/>
            <a:ext cx="811986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79322" y="817049"/>
            <a:ext cx="9991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поверне </a:t>
            </a:r>
            <a:r>
              <a:rPr lang="uk-UA" sz="1100" dirty="0" err="1" smtClean="0">
                <a:solidFill>
                  <a:srgbClr val="FF0000"/>
                </a:solidFill>
              </a:rPr>
              <a:t>обʼєкт</a:t>
            </a:r>
            <a:r>
              <a:rPr lang="uk-UA" sz="1100" dirty="0" smtClean="0">
                <a:solidFill>
                  <a:srgbClr val="FF0000"/>
                </a:solidFill>
              </a:rPr>
              <a:t> який ще не був збережений до бази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160" y="2906302"/>
            <a:ext cx="4935496" cy="1022144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4382429" y="2681320"/>
            <a:ext cx="8474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9922" y="2461200"/>
            <a:ext cx="37647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а це необхідно для збереження </a:t>
            </a:r>
            <a:r>
              <a:rPr lang="en-US" sz="1100" dirty="0" err="1" smtClean="0">
                <a:solidFill>
                  <a:srgbClr val="FF0000"/>
                </a:solidFill>
              </a:rPr>
              <a:t>ManyToMany</a:t>
            </a:r>
            <a:r>
              <a:rPr lang="en-US" sz="1100" dirty="0" smtClean="0">
                <a:solidFill>
                  <a:srgbClr val="FF0000"/>
                </a:solidFill>
              </a:rPr>
              <a:t> relationship (</a:t>
            </a:r>
            <a:r>
              <a:rPr lang="uk-UA" sz="1100" dirty="0" smtClean="0">
                <a:solidFill>
                  <a:srgbClr val="FF0000"/>
                </a:solidFill>
              </a:rPr>
              <a:t>мусиш викликати його тільки тоді, коли </a:t>
            </a:r>
            <a:r>
              <a:rPr lang="en-US" sz="1100" dirty="0" smtClean="0">
                <a:solidFill>
                  <a:srgbClr val="FF0000"/>
                </a:solidFill>
              </a:rPr>
              <a:t>commit=False)</a:t>
            </a:r>
            <a:endParaRPr lang="uk-UA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87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49334"/>
            <a:ext cx="2430966" cy="110912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758" y="149334"/>
            <a:ext cx="2420047" cy="7592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77" y="149334"/>
            <a:ext cx="1181100" cy="228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449" y="149334"/>
            <a:ext cx="4111083" cy="575037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H="1" flipV="1">
            <a:off x="1761893" y="1148576"/>
            <a:ext cx="100361" cy="41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384" y="1561171"/>
            <a:ext cx="2497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означає включити всі поля у форму</a:t>
            </a:r>
            <a:endParaRPr lang="uk-U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542478" y="1148576"/>
            <a:ext cx="2150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не включати це поле у форму </a:t>
            </a:r>
            <a:endParaRPr lang="uk-UA" sz="12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3863781" y="908564"/>
            <a:ext cx="217565" cy="30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38044" y="888107"/>
            <a:ext cx="235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якщо для поля вказати ось таке, то воно не буде включатися у форму </a:t>
            </a:r>
            <a:endParaRPr lang="uk-UA" sz="12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6283829" y="377934"/>
            <a:ext cx="410620" cy="530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37502" y="724371"/>
            <a:ext cx="4695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того можна тільки початково </a:t>
            </a:r>
            <a:r>
              <a:rPr lang="uk-UA" sz="1200" dirty="0" err="1" smtClean="0"/>
              <a:t>ініціалізувати</a:t>
            </a:r>
            <a:r>
              <a:rPr lang="uk-UA" sz="1200" dirty="0" smtClean="0"/>
              <a:t> дані незмінюваного поля</a:t>
            </a:r>
            <a:endParaRPr lang="uk-UA" sz="12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0" y="2017692"/>
            <a:ext cx="3966466" cy="16533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79586" y="2346758"/>
            <a:ext cx="1984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кастомізація</a:t>
            </a:r>
            <a:r>
              <a:rPr lang="uk-UA" sz="1100" dirty="0" smtClean="0"/>
              <a:t> </a:t>
            </a:r>
            <a:r>
              <a:rPr lang="uk-UA" sz="1100" dirty="0" err="1" smtClean="0"/>
              <a:t>віджета</a:t>
            </a:r>
            <a:r>
              <a:rPr lang="uk-UA" sz="1100" dirty="0" smtClean="0"/>
              <a:t>:</a:t>
            </a:r>
          </a:p>
          <a:p>
            <a:r>
              <a:rPr lang="uk-UA" sz="1100" dirty="0" smtClean="0"/>
              <a:t>замість </a:t>
            </a:r>
            <a:r>
              <a:rPr lang="uk-UA" sz="1100" dirty="0" err="1" smtClean="0"/>
              <a:t>дефолтного</a:t>
            </a:r>
            <a:r>
              <a:rPr lang="uk-UA" sz="1100" dirty="0" smtClean="0"/>
              <a:t> </a:t>
            </a:r>
            <a:r>
              <a:rPr lang="en-US" sz="1100" dirty="0" smtClean="0"/>
              <a:t>&lt;input text&gt; </a:t>
            </a:r>
            <a:r>
              <a:rPr lang="uk-UA" sz="1100" dirty="0" smtClean="0"/>
              <a:t>застосувати </a:t>
            </a:r>
            <a:r>
              <a:rPr lang="en-US" sz="1100" dirty="0" err="1" smtClean="0"/>
              <a:t>textarea</a:t>
            </a:r>
            <a:endParaRPr lang="uk-UA" sz="1100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1449659" y="3479180"/>
            <a:ext cx="501804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960" y="1645581"/>
            <a:ext cx="4139738" cy="265145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90951" y="1838170"/>
            <a:ext cx="1148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тут </a:t>
            </a:r>
            <a:r>
              <a:rPr lang="uk-UA" sz="1100" dirty="0" err="1" smtClean="0"/>
              <a:t>кастомізація</a:t>
            </a:r>
            <a:r>
              <a:rPr lang="uk-UA" sz="1100" dirty="0" smtClean="0"/>
              <a:t> </a:t>
            </a:r>
            <a:r>
              <a:rPr lang="en-US" sz="1100" dirty="0" smtClean="0"/>
              <a:t>label, </a:t>
            </a:r>
            <a:r>
              <a:rPr lang="en-US" sz="1100" dirty="0" err="1" smtClean="0"/>
              <a:t>help_text</a:t>
            </a:r>
            <a:r>
              <a:rPr lang="en-US" sz="1100" dirty="0" smtClean="0"/>
              <a:t> </a:t>
            </a:r>
            <a:r>
              <a:rPr lang="uk-UA" sz="1100" dirty="0" smtClean="0"/>
              <a:t>і </a:t>
            </a:r>
            <a:r>
              <a:rPr lang="en-US" sz="1100" dirty="0" err="1" smtClean="0"/>
              <a:t>error_massages</a:t>
            </a:r>
            <a:r>
              <a:rPr lang="en-US" sz="1100" dirty="0" smtClean="0"/>
              <a:t> </a:t>
            </a:r>
            <a:r>
              <a:rPr lang="uk-UA" sz="1100" dirty="0" smtClean="0"/>
              <a:t>для поля </a:t>
            </a:r>
            <a:r>
              <a:rPr lang="en-US" sz="1100" dirty="0" smtClean="0"/>
              <a:t>name</a:t>
            </a:r>
            <a:endParaRPr lang="uk-UA" sz="1100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6489139" y="1838170"/>
            <a:ext cx="1127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5419493" y="2935771"/>
            <a:ext cx="167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84" y="3835403"/>
            <a:ext cx="4512062" cy="1581398"/>
          </a:xfrm>
          <a:prstGeom prst="rect">
            <a:avLst/>
          </a:prstGeom>
        </p:spPr>
      </p:pic>
      <p:cxnSp>
        <p:nvCxnSpPr>
          <p:cNvPr id="33" name="Прямая соединительная линия 32"/>
          <p:cNvCxnSpPr/>
          <p:nvPr/>
        </p:nvCxnSpPr>
        <p:spPr>
          <a:xfrm flipV="1">
            <a:off x="613317" y="5084956"/>
            <a:ext cx="836342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V="1">
            <a:off x="1326995" y="5229922"/>
            <a:ext cx="1007420" cy="111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2553" y="4941247"/>
            <a:ext cx="2156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використовувати свій </a:t>
            </a:r>
            <a:r>
              <a:rPr lang="uk-UA" sz="1100" dirty="0" err="1" smtClean="0">
                <a:solidFill>
                  <a:schemeClr val="accent1"/>
                </a:solidFill>
              </a:rPr>
              <a:t>кастомний</a:t>
            </a:r>
            <a:r>
              <a:rPr lang="uk-UA" sz="1100" dirty="0" smtClean="0">
                <a:solidFill>
                  <a:schemeClr val="accent1"/>
                </a:solidFill>
              </a:rPr>
              <a:t> клас для вказаного поля</a:t>
            </a:r>
            <a:endParaRPr lang="uk-UA" sz="1100" dirty="0">
              <a:solidFill>
                <a:schemeClr val="accent1"/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50" y="5469081"/>
            <a:ext cx="4348743" cy="136335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66422" y="5585458"/>
            <a:ext cx="2174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вказуємо</a:t>
            </a:r>
            <a:r>
              <a:rPr lang="en-US" sz="1100" dirty="0" smtClean="0"/>
              <a:t> </a:t>
            </a:r>
            <a:r>
              <a:rPr lang="ru-RU" sz="1100" dirty="0" err="1" smtClean="0"/>
              <a:t>дефолтний</a:t>
            </a:r>
            <a:r>
              <a:rPr lang="uk-UA" sz="1100" dirty="0" smtClean="0"/>
              <a:t> </a:t>
            </a:r>
            <a:r>
              <a:rPr lang="uk-UA" sz="1100" dirty="0" err="1" smtClean="0"/>
              <a:t>валідатор</a:t>
            </a:r>
            <a:r>
              <a:rPr lang="uk-UA" sz="1100" dirty="0" smtClean="0"/>
              <a:t> </a:t>
            </a:r>
            <a:r>
              <a:rPr lang="en-US" sz="1100" dirty="0" smtClean="0"/>
              <a:t>slug</a:t>
            </a:r>
            <a:r>
              <a:rPr lang="ru-RU" sz="1100" dirty="0" smtClean="0"/>
              <a:t> для </a:t>
            </a:r>
            <a:r>
              <a:rPr lang="uk-UA" sz="1100" dirty="0" smtClean="0"/>
              <a:t>поля </a:t>
            </a:r>
            <a:r>
              <a:rPr lang="en-US" sz="1100" dirty="0" err="1" smtClean="0"/>
              <a:t>charfield</a:t>
            </a:r>
            <a:endParaRPr lang="uk-UA" sz="1100" dirty="0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1326995" y="6217663"/>
            <a:ext cx="15165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7382" y="1499033"/>
            <a:ext cx="3286125" cy="16954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9990" y="3433829"/>
            <a:ext cx="3362325" cy="21240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660866" y="5557904"/>
            <a:ext cx="35311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для поля форми що вказане явно, будь-яка </a:t>
            </a:r>
            <a:r>
              <a:rPr lang="uk-UA" sz="1100" dirty="0" err="1" smtClean="0"/>
              <a:t>кастомізація</a:t>
            </a:r>
            <a:r>
              <a:rPr lang="uk-UA" sz="1100" dirty="0" smtClean="0"/>
              <a:t> в класі </a:t>
            </a:r>
            <a:r>
              <a:rPr lang="en-US" sz="1100" dirty="0" smtClean="0"/>
              <a:t>Meta </a:t>
            </a:r>
            <a:r>
              <a:rPr lang="uk-UA" sz="1100" dirty="0" smtClean="0"/>
              <a:t>буде проігнорована , бо цей клас застосовується тільки для не вказаних явно штук </a:t>
            </a:r>
            <a:endParaRPr lang="uk-UA" sz="1100" dirty="0"/>
          </a:p>
        </p:txBody>
      </p:sp>
      <p:cxnSp>
        <p:nvCxnSpPr>
          <p:cNvPr id="45" name="Прямая со стрелкой 44"/>
          <p:cNvCxnSpPr/>
          <p:nvPr/>
        </p:nvCxnSpPr>
        <p:spPr>
          <a:xfrm flipH="1" flipV="1">
            <a:off x="9315450" y="3835403"/>
            <a:ext cx="1337310" cy="175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V="1">
            <a:off x="9315450" y="5416801"/>
            <a:ext cx="1017270" cy="366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41614" y="3150455"/>
            <a:ext cx="3750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6"/>
                </a:solidFill>
              </a:rPr>
              <a:t>все що оголошуємо явно має чітко відповідати моделі</a:t>
            </a:r>
            <a:endParaRPr lang="uk-UA" sz="1200" dirty="0">
              <a:solidFill>
                <a:schemeClr val="accent6"/>
              </a:solidFill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>
            <a:off x="9521190" y="2107214"/>
            <a:ext cx="1284342" cy="640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9464040" y="2286002"/>
            <a:ext cx="1016404" cy="19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9521190" y="2508788"/>
            <a:ext cx="95925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9464040" y="2703990"/>
            <a:ext cx="256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9429750" y="4021251"/>
            <a:ext cx="1223010" cy="716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9464040" y="4211409"/>
            <a:ext cx="118872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9464040" y="4450146"/>
            <a:ext cx="233172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Рисунок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9120" y="4397838"/>
            <a:ext cx="3838575" cy="136207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988065" y="4999089"/>
            <a:ext cx="173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щоб дозволити </a:t>
            </a:r>
            <a:r>
              <a:rPr lang="uk-UA" sz="1200" dirty="0" err="1" smtClean="0"/>
              <a:t>лакалізацію</a:t>
            </a:r>
            <a:r>
              <a:rPr lang="uk-UA" sz="1200" dirty="0" smtClean="0"/>
              <a:t> для поля </a:t>
            </a:r>
            <a:endParaRPr lang="uk-UA" sz="1200" dirty="0"/>
          </a:p>
        </p:txBody>
      </p:sp>
      <p:pic>
        <p:nvPicPr>
          <p:cNvPr id="67" name="Рисунок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7749" y="5831614"/>
            <a:ext cx="4402780" cy="757468"/>
          </a:xfrm>
          <a:prstGeom prst="rect">
            <a:avLst/>
          </a:prstGeom>
        </p:spPr>
      </p:pic>
      <p:cxnSp>
        <p:nvCxnSpPr>
          <p:cNvPr id="69" name="Прямая со стрелкой 68"/>
          <p:cNvCxnSpPr/>
          <p:nvPr/>
        </p:nvCxnSpPr>
        <p:spPr>
          <a:xfrm flipV="1">
            <a:off x="5293577" y="5600190"/>
            <a:ext cx="2094513" cy="80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41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2" y="4280843"/>
            <a:ext cx="3242634" cy="3466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1" y="369332"/>
            <a:ext cx="3552825" cy="7048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407" y="196215"/>
            <a:ext cx="4352925" cy="676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5032" y="901065"/>
            <a:ext cx="400907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err="1" smtClean="0"/>
              <a:t>якщо</a:t>
            </a:r>
            <a:r>
              <a:rPr lang="ru-RU" sz="1300" dirty="0" smtClean="0"/>
              <a:t> </a:t>
            </a:r>
            <a:r>
              <a:rPr lang="en-US" sz="1300" dirty="0" smtClean="0"/>
              <a:t>child </a:t>
            </a:r>
            <a:r>
              <a:rPr lang="uk-UA" sz="1300" dirty="0" smtClean="0"/>
              <a:t>має власний клас </a:t>
            </a:r>
            <a:r>
              <a:rPr lang="en-US" sz="1300" dirty="0" smtClean="0"/>
              <a:t>Meta </a:t>
            </a:r>
            <a:r>
              <a:rPr lang="uk-UA" sz="1300" dirty="0" smtClean="0"/>
              <a:t>то використовуватиметься він, якщо ні, </a:t>
            </a:r>
            <a:r>
              <a:rPr lang="ru-RU" sz="1300" dirty="0" err="1" smtClean="0"/>
              <a:t>уна</a:t>
            </a:r>
            <a:r>
              <a:rPr lang="uk-UA" sz="1300" dirty="0" err="1" smtClean="0"/>
              <a:t>слідується</a:t>
            </a:r>
            <a:r>
              <a:rPr lang="uk-UA" sz="1300" dirty="0" smtClean="0"/>
              <a:t> мета клас </a:t>
            </a:r>
            <a:r>
              <a:rPr lang="uk-UA" sz="1300" b="1" dirty="0" smtClean="0">
                <a:solidFill>
                  <a:srgbClr val="FF0000"/>
                </a:solidFill>
              </a:rPr>
              <a:t>першого</a:t>
            </a:r>
            <a:r>
              <a:rPr lang="uk-UA" sz="1300" dirty="0" smtClean="0"/>
              <a:t> батька (якщо батьків декілька)</a:t>
            </a:r>
            <a:endParaRPr lang="uk-UA" sz="1300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4661210" y="548640"/>
            <a:ext cx="535258" cy="443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5912" y="0"/>
            <a:ext cx="15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Наслідування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9" y="1549874"/>
            <a:ext cx="6266979" cy="115420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1665" y="1155339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Providing initial values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5516" y="1510461"/>
            <a:ext cx="33099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не дивлячись на те що моделька мала </a:t>
            </a:r>
            <a:r>
              <a:rPr lang="uk-UA" sz="1300" dirty="0" err="1" smtClean="0"/>
              <a:t>дефолтне</a:t>
            </a:r>
            <a:r>
              <a:rPr lang="uk-UA" sz="1300" dirty="0" smtClean="0"/>
              <a:t> значення, форма задає їй власне початкове значення</a:t>
            </a:r>
            <a:endParaRPr lang="uk-UA" sz="1300" dirty="0"/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>
            <a:off x="1137424" y="1856710"/>
            <a:ext cx="1948092" cy="151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2392980" y="2059042"/>
            <a:ext cx="773967" cy="7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446" y="1653732"/>
            <a:ext cx="4683325" cy="57818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121" y="2323774"/>
            <a:ext cx="4819650" cy="6572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036" y="3066707"/>
            <a:ext cx="5330096" cy="193952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8474927" y="2202979"/>
            <a:ext cx="12031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8184995" y="2754351"/>
            <a:ext cx="14819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571678" y="3260659"/>
            <a:ext cx="10259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12228" y="1396860"/>
            <a:ext cx="3245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спосіб створити форму через вбудовану </a:t>
            </a:r>
            <a:r>
              <a:rPr lang="uk-UA" sz="1200" dirty="0" err="1" smtClean="0"/>
              <a:t>фун</a:t>
            </a:r>
            <a:r>
              <a:rPr lang="uk-UA" sz="1200" dirty="0" smtClean="0"/>
              <a:t>-ю</a:t>
            </a:r>
            <a:endParaRPr lang="uk-UA" sz="1200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8184995" y="2202979"/>
            <a:ext cx="2419815" cy="35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269679" y="2292090"/>
            <a:ext cx="19223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внесення певної модифікації</a:t>
            </a:r>
            <a:endParaRPr lang="uk-UA" sz="1100" dirty="0">
              <a:solidFill>
                <a:schemeClr val="accent1"/>
              </a:solidFill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4976" y="3570781"/>
            <a:ext cx="5441795" cy="656471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3171" y="4325556"/>
            <a:ext cx="5943600" cy="25717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5355" y="4681035"/>
            <a:ext cx="5651416" cy="2097926"/>
          </a:xfrm>
          <a:prstGeom prst="rect">
            <a:avLst/>
          </a:prstGeom>
        </p:spPr>
      </p:pic>
      <p:cxnSp>
        <p:nvCxnSpPr>
          <p:cNvPr id="32" name="Прямая соединительная линия 31"/>
          <p:cNvCxnSpPr/>
          <p:nvPr/>
        </p:nvCxnSpPr>
        <p:spPr>
          <a:xfrm flipV="1">
            <a:off x="8141552" y="4159404"/>
            <a:ext cx="1514243" cy="136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7840468" y="4536256"/>
            <a:ext cx="1514243" cy="136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19349" y="3251136"/>
            <a:ext cx="687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Це </a:t>
            </a:r>
            <a:r>
              <a:rPr lang="uk-UA" sz="1200" dirty="0" err="1" smtClean="0"/>
              <a:t>посуті</a:t>
            </a:r>
            <a:r>
              <a:rPr lang="uk-UA" sz="1200" dirty="0" smtClean="0"/>
              <a:t> та сама ф-я </a:t>
            </a:r>
            <a:r>
              <a:rPr lang="en-US" b="1" dirty="0" err="1" smtClean="0"/>
              <a:t>formset_factory</a:t>
            </a:r>
            <a:r>
              <a:rPr lang="en-US" sz="1200" dirty="0" smtClean="0"/>
              <a:t> </a:t>
            </a:r>
            <a:r>
              <a:rPr lang="uk-UA" sz="1200" dirty="0" smtClean="0"/>
              <a:t>але вона будує </a:t>
            </a:r>
            <a:r>
              <a:rPr lang="en-US" sz="1200" dirty="0" smtClean="0"/>
              <a:t>set </a:t>
            </a:r>
            <a:r>
              <a:rPr lang="uk-UA" sz="1200" dirty="0" smtClean="0"/>
              <a:t>на основі самої модельки а не форми</a:t>
            </a:r>
            <a:endParaRPr lang="uk-UA" sz="12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9909810" y="3570781"/>
            <a:ext cx="788670" cy="42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9251063" y="3899016"/>
            <a:ext cx="484045" cy="66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H="1">
            <a:off x="6519748" y="3537929"/>
            <a:ext cx="5099823" cy="8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52" y="2805976"/>
            <a:ext cx="3195986" cy="1380982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65" y="4720835"/>
            <a:ext cx="4182401" cy="268305"/>
          </a:xfrm>
          <a:prstGeom prst="rect">
            <a:avLst/>
          </a:prstGeom>
        </p:spPr>
      </p:pic>
      <p:cxnSp>
        <p:nvCxnSpPr>
          <p:cNvPr id="46" name="Прямая со стрелкой 45"/>
          <p:cNvCxnSpPr/>
          <p:nvPr/>
        </p:nvCxnSpPr>
        <p:spPr>
          <a:xfrm>
            <a:off x="1159031" y="2965284"/>
            <a:ext cx="1620820" cy="148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14843" y="3375379"/>
            <a:ext cx="1768244" cy="44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тут пишемо якусь </a:t>
            </a:r>
            <a:r>
              <a:rPr lang="uk-UA" sz="1100" dirty="0" err="1" smtClean="0"/>
              <a:t>кастомну</a:t>
            </a:r>
            <a:r>
              <a:rPr lang="uk-UA" sz="1100" dirty="0" smtClean="0"/>
              <a:t> </a:t>
            </a:r>
            <a:r>
              <a:rPr lang="uk-UA" sz="1100" dirty="0" err="1" smtClean="0"/>
              <a:t>валідацію</a:t>
            </a:r>
            <a:endParaRPr lang="uk-UA" sz="1100" dirty="0"/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29" y="5064832"/>
            <a:ext cx="4569076" cy="552393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65" y="5634845"/>
            <a:ext cx="4395467" cy="1223155"/>
          </a:xfrm>
          <a:prstGeom prst="rect">
            <a:avLst/>
          </a:prstGeom>
        </p:spPr>
      </p:pic>
      <p:cxnSp>
        <p:nvCxnSpPr>
          <p:cNvPr id="55" name="Прямая соединительная линия 54"/>
          <p:cNvCxnSpPr/>
          <p:nvPr/>
        </p:nvCxnSpPr>
        <p:spPr>
          <a:xfrm flipV="1">
            <a:off x="1136263" y="4914568"/>
            <a:ext cx="1256717" cy="27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V="1">
            <a:off x="1442248" y="5226860"/>
            <a:ext cx="1337603" cy="29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flipV="1">
            <a:off x="1560596" y="5944848"/>
            <a:ext cx="1337603" cy="29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3393374" y="2900394"/>
            <a:ext cx="23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modelformset_factory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2156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8" y="213267"/>
            <a:ext cx="6553200" cy="3429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8" y="836574"/>
            <a:ext cx="5505450" cy="150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58" y="5213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або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58" y="2260677"/>
            <a:ext cx="5610225" cy="552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58" y="2921387"/>
            <a:ext cx="4048125" cy="323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9593" y="556167"/>
            <a:ext cx="3757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створення </a:t>
            </a:r>
            <a:r>
              <a:rPr lang="uk-UA" sz="1200" dirty="0" err="1" smtClean="0"/>
              <a:t>формсет</a:t>
            </a:r>
            <a:r>
              <a:rPr lang="uk-UA" sz="1200" dirty="0" smtClean="0"/>
              <a:t> на основі відфільтрованих </a:t>
            </a:r>
            <a:r>
              <a:rPr lang="uk-UA" sz="1200" dirty="0" err="1" smtClean="0"/>
              <a:t>обʼєктів</a:t>
            </a:r>
            <a:endParaRPr lang="uk-UA" sz="12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5408341" y="471798"/>
            <a:ext cx="89210" cy="17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69795" y="2260677"/>
            <a:ext cx="46277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54258" y="3214997"/>
            <a:ext cx="43495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200" dirty="0" smtClean="0"/>
              <a:t>якщо не хочеш генерувати </a:t>
            </a:r>
            <a:r>
              <a:rPr lang="en-US" sz="1200" dirty="0" smtClean="0"/>
              <a:t>html </a:t>
            </a:r>
            <a:r>
              <a:rPr lang="ru-RU" sz="1200" dirty="0" smtClean="0"/>
              <a:t>на основ</a:t>
            </a:r>
            <a:r>
              <a:rPr lang="uk-UA" sz="1200" dirty="0" smtClean="0"/>
              <a:t>і вже існуючих </a:t>
            </a:r>
            <a:r>
              <a:rPr lang="uk-UA" sz="1200" dirty="0" err="1" smtClean="0"/>
              <a:t>обʼєктів</a:t>
            </a:r>
            <a:endParaRPr lang="uk-UA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924907" y="105007"/>
            <a:ext cx="515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Не забувай шо, форма це штука яка генерує </a:t>
            </a:r>
            <a:r>
              <a:rPr lang="en-US" dirty="0" smtClean="0"/>
              <a:t>HTML </a:t>
            </a:r>
            <a:r>
              <a:rPr lang="uk-UA" dirty="0" smtClean="0"/>
              <a:t>на основі модельки, чи </a:t>
            </a:r>
            <a:r>
              <a:rPr lang="uk-UA" dirty="0" err="1" smtClean="0"/>
              <a:t>обʼєктів</a:t>
            </a:r>
            <a:r>
              <a:rPr lang="uk-UA" dirty="0" smtClean="0"/>
              <a:t> модельки,  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58" y="4583589"/>
            <a:ext cx="2875335" cy="88471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59" y="5497551"/>
            <a:ext cx="5139452" cy="123285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983" y="5825938"/>
            <a:ext cx="2996040" cy="9044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4258" y="4183153"/>
            <a:ext cx="203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Збереження даних</a:t>
            </a:r>
            <a:endParaRPr lang="uk-UA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186" y="1363771"/>
            <a:ext cx="5896324" cy="1173131"/>
          </a:xfrm>
          <a:prstGeom prst="rect">
            <a:avLst/>
          </a:prstGeom>
        </p:spPr>
      </p:pic>
      <p:cxnSp>
        <p:nvCxnSpPr>
          <p:cNvPr id="27" name="Прямая соединительная линия 26"/>
          <p:cNvCxnSpPr/>
          <p:nvPr/>
        </p:nvCxnSpPr>
        <p:spPr>
          <a:xfrm>
            <a:off x="10526751" y="2018371"/>
            <a:ext cx="7025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6933" y="2925388"/>
            <a:ext cx="4774577" cy="229663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108901" y="2574125"/>
            <a:ext cx="33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Використання </a:t>
            </a:r>
            <a:r>
              <a:rPr lang="en-US" dirty="0" err="1" smtClean="0"/>
              <a:t>formset</a:t>
            </a:r>
            <a:r>
              <a:rPr lang="en-US" dirty="0" smtClean="0"/>
              <a:t> </a:t>
            </a:r>
            <a:r>
              <a:rPr lang="ru-RU" dirty="0" smtClean="0"/>
              <a:t>у в</a:t>
            </a:r>
            <a:r>
              <a:rPr lang="uk-UA" dirty="0" err="1" smtClean="0"/>
              <a:t>ʼюшці</a:t>
            </a:r>
            <a:endParaRPr lang="uk-UA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8051180" y="2341524"/>
            <a:ext cx="10821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419815" y="471798"/>
            <a:ext cx="6097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79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8" y="189963"/>
            <a:ext cx="4252913" cy="15407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8" y="1829561"/>
            <a:ext cx="3634717" cy="1974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4724"/>
            <a:ext cx="2162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 </a:t>
            </a:r>
            <a:r>
              <a:rPr lang="uk-UA" sz="1100" dirty="0" err="1" smtClean="0"/>
              <a:t>кастомізація</a:t>
            </a:r>
            <a:r>
              <a:rPr lang="uk-UA" sz="1100" dirty="0" smtClean="0"/>
              <a:t> перевірки </a:t>
            </a:r>
            <a:r>
              <a:rPr lang="uk-UA" sz="1100" dirty="0" err="1" smtClean="0"/>
              <a:t>валідації</a:t>
            </a:r>
            <a:endParaRPr lang="uk-UA" sz="1100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46771" y="1083023"/>
            <a:ext cx="11262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72683" y="682913"/>
            <a:ext cx="272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>
                <a:solidFill>
                  <a:srgbClr val="FF0000"/>
                </a:solidFill>
              </a:rPr>
              <a:t>необхідна штука для перевірки </a:t>
            </a:r>
            <a:r>
              <a:rPr lang="en-US" sz="1000" dirty="0" smtClean="0">
                <a:solidFill>
                  <a:srgbClr val="FF0000"/>
                </a:solidFill>
              </a:rPr>
              <a:t>unique, </a:t>
            </a:r>
            <a:r>
              <a:rPr lang="uk-UA" sz="1000" dirty="0" smtClean="0">
                <a:solidFill>
                  <a:srgbClr val="FF0000"/>
                </a:solidFill>
              </a:rPr>
              <a:t>і тому подібне, того варто так робити</a:t>
            </a:r>
            <a:endParaRPr lang="uk-UA" sz="1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8816" y="2352907"/>
            <a:ext cx="18173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>
                <a:solidFill>
                  <a:srgbClr val="FF0000"/>
                </a:solidFill>
              </a:rPr>
              <a:t>важливо змінити не тільки атрибут </a:t>
            </a:r>
            <a:r>
              <a:rPr lang="en-US" sz="1000" dirty="0" err="1" smtClean="0">
                <a:solidFill>
                  <a:srgbClr val="FF0000"/>
                </a:solidFill>
              </a:rPr>
              <a:t>cleaned_data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r>
              <a:rPr lang="ru-RU" sz="1000" dirty="0" smtClean="0">
                <a:solidFill>
                  <a:srgbClr val="FF0000"/>
                </a:solidFill>
              </a:rPr>
              <a:t>але й </a:t>
            </a:r>
            <a:r>
              <a:rPr lang="en-US" sz="1000" dirty="0" smtClean="0">
                <a:solidFill>
                  <a:srgbClr val="FF0000"/>
                </a:solidFill>
              </a:rPr>
              <a:t>instance</a:t>
            </a:r>
            <a:endParaRPr lang="uk-UA" sz="1000" dirty="0">
              <a:solidFill>
                <a:srgbClr val="FF0000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959005" y="3389971"/>
            <a:ext cx="2219093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47854" y="3724507"/>
            <a:ext cx="18296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43" y="171682"/>
            <a:ext cx="6905625" cy="355282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8344853" y="17168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Using a custom </a:t>
            </a:r>
            <a:r>
              <a:rPr lang="en-US" b="1" dirty="0" err="1">
                <a:solidFill>
                  <a:srgbClr val="0C3C26"/>
                </a:solidFill>
                <a:latin typeface="Roboto"/>
              </a:rPr>
              <a:t>queryset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775385" y="3863709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Using the </a:t>
            </a:r>
            <a:r>
              <a:rPr lang="en-US" b="1" dirty="0" err="1">
                <a:solidFill>
                  <a:srgbClr val="0C3C26"/>
                </a:solidFill>
                <a:latin typeface="Roboto"/>
              </a:rPr>
              <a:t>formset</a:t>
            </a:r>
            <a:r>
              <a:rPr lang="en-US" b="1" dirty="0">
                <a:solidFill>
                  <a:srgbClr val="0C3C26"/>
                </a:solidFill>
                <a:latin typeface="Roboto"/>
              </a:rPr>
              <a:t> in the template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" y="4179571"/>
            <a:ext cx="1743075" cy="7048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68" y="5046558"/>
            <a:ext cx="2705100" cy="13049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132" y="4327421"/>
            <a:ext cx="3705225" cy="173355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971" y="4327421"/>
            <a:ext cx="30765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4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8" y="360671"/>
            <a:ext cx="5305425" cy="1743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828" y="0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Нехай маємо таке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8" y="2345705"/>
            <a:ext cx="5857875" cy="895350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1237785" y="992459"/>
            <a:ext cx="1661532" cy="66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650380" y="2793380"/>
            <a:ext cx="16949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3678" y="992459"/>
            <a:ext cx="52410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91376" y="1605777"/>
            <a:ext cx="404115" cy="0"/>
          </a:xfrm>
          <a:prstGeom prst="line">
            <a:avLst/>
          </a:prstGeom>
          <a:ln w="38100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4055327" y="2793380"/>
            <a:ext cx="404115" cy="0"/>
          </a:xfrm>
          <a:prstGeom prst="line">
            <a:avLst/>
          </a:prstGeom>
          <a:ln w="38100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3442010" y="2793380"/>
            <a:ext cx="52410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8" y="3227065"/>
            <a:ext cx="5630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дозволяє створити </a:t>
            </a:r>
            <a:r>
              <a:rPr lang="uk-UA" sz="1200" dirty="0" err="1" smtClean="0">
                <a:solidFill>
                  <a:srgbClr val="FF0000"/>
                </a:solidFill>
              </a:rPr>
              <a:t>формсет</a:t>
            </a:r>
            <a:r>
              <a:rPr lang="uk-UA" sz="1200" dirty="0" smtClean="0">
                <a:solidFill>
                  <a:srgbClr val="FF0000"/>
                </a:solidFill>
              </a:rPr>
              <a:t> який дасть можливість модифікувати книжки тільки конкретного автора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557561" y="3178305"/>
            <a:ext cx="31465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320" y="274946"/>
            <a:ext cx="516255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74205" y="992459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перевизначення</a:t>
            </a:r>
            <a:r>
              <a:rPr lang="uk-UA" dirty="0" smtClean="0"/>
              <a:t> </a:t>
            </a:r>
            <a:r>
              <a:rPr lang="en-US" dirty="0" smtClean="0"/>
              <a:t>clean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591" y="2221880"/>
            <a:ext cx="5924550" cy="1143000"/>
          </a:xfrm>
          <a:prstGeom prst="rect">
            <a:avLst/>
          </a:prstGeom>
        </p:spPr>
      </p:pic>
      <p:cxnSp>
        <p:nvCxnSpPr>
          <p:cNvPr id="23" name="Прямая со стрелкой 22"/>
          <p:cNvCxnSpPr/>
          <p:nvPr/>
        </p:nvCxnSpPr>
        <p:spPr>
          <a:xfrm>
            <a:off x="7961971" y="880946"/>
            <a:ext cx="178419" cy="179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6913756" y="2860286"/>
            <a:ext cx="6021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88" y="3956426"/>
            <a:ext cx="3284848" cy="2290971"/>
          </a:xfrm>
          <a:prstGeom prst="rect">
            <a:avLst/>
          </a:prstGeom>
        </p:spPr>
      </p:pic>
      <p:cxnSp>
        <p:nvCxnSpPr>
          <p:cNvPr id="28" name="Прямая соединительная линия 27"/>
          <p:cNvCxnSpPr/>
          <p:nvPr/>
        </p:nvCxnSpPr>
        <p:spPr>
          <a:xfrm>
            <a:off x="8274205" y="880946"/>
            <a:ext cx="14050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88" y="6310146"/>
            <a:ext cx="5890515" cy="38484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932" y="3674739"/>
            <a:ext cx="4417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коли одна моделька </a:t>
            </a:r>
            <a:r>
              <a:rPr lang="ru-RU" sz="1200" dirty="0" err="1" smtClean="0"/>
              <a:t>має</a:t>
            </a:r>
            <a:r>
              <a:rPr lang="ru-RU" sz="1200" dirty="0" smtClean="0"/>
              <a:t> </a:t>
            </a:r>
            <a:r>
              <a:rPr lang="uk-UA" sz="1200" dirty="0" smtClean="0"/>
              <a:t>з іншою декілька різновидів </a:t>
            </a:r>
            <a:r>
              <a:rPr lang="uk-UA" sz="1200" dirty="0" err="1" smtClean="0"/>
              <a:t>звʼязків</a:t>
            </a:r>
            <a:endParaRPr lang="uk-UA" sz="1200" dirty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4459442" y="6502569"/>
            <a:ext cx="614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 flipV="1">
            <a:off x="2817540" y="4895385"/>
            <a:ext cx="2652713" cy="1414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0253" y="3632600"/>
            <a:ext cx="6638925" cy="25336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238963" y="-77111"/>
            <a:ext cx="2948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inlineformset_factory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1106024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8" y="268971"/>
            <a:ext cx="2821504" cy="132165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328979" y="0"/>
            <a:ext cx="146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Form Assets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8" y="1708374"/>
            <a:ext cx="6403588" cy="9014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48" y="2727601"/>
            <a:ext cx="2445486" cy="886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5613" y="2640191"/>
            <a:ext cx="1300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стиль для екрану, стиль для друку</a:t>
            </a:r>
            <a:endParaRPr lang="uk-UA" sz="11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970652" y="369332"/>
            <a:ext cx="3173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 'all', 'aural', 'braille', 'embossed', 'handheld', 'print', 'projection', 'screen', '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tty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' and '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tv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'.</a:t>
            </a:r>
            <a:endParaRPr lang="uk-UA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1293541" y="568712"/>
            <a:ext cx="1784196" cy="480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0652" y="100361"/>
            <a:ext cx="1289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1"/>
                </a:solidFill>
              </a:rPr>
              <a:t>які можуть бути?</a:t>
            </a:r>
            <a:endParaRPr lang="uk-UA" sz="1200" dirty="0">
              <a:solidFill>
                <a:schemeClr val="accent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48" y="3731742"/>
            <a:ext cx="3305175" cy="12382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293" y="426084"/>
            <a:ext cx="5525894" cy="205536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825" y="2599198"/>
            <a:ext cx="5673362" cy="18627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84995" y="38102"/>
            <a:ext cx="15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Наслідування</a:t>
            </a:r>
            <a:endParaRPr lang="uk-UA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8374566" y="579863"/>
            <a:ext cx="7805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764858" y="2785907"/>
            <a:ext cx="282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відміна наслідування для вказаних атрибутів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7214839" y="3053318"/>
            <a:ext cx="8474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2575" y="2696689"/>
            <a:ext cx="3953772" cy="86048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570" y="2900558"/>
            <a:ext cx="1786975" cy="20281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3825" y="4548826"/>
            <a:ext cx="5641820" cy="22174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8339" y="4607877"/>
            <a:ext cx="2540373" cy="20687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8339" y="4814748"/>
            <a:ext cx="2111989" cy="21376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8339" y="5020101"/>
            <a:ext cx="1752600" cy="190500"/>
          </a:xfrm>
          <a:prstGeom prst="rect">
            <a:avLst/>
          </a:prstGeom>
        </p:spPr>
      </p:pic>
      <p:cxnSp>
        <p:nvCxnSpPr>
          <p:cNvPr id="28" name="Прямая со стрелкой 27"/>
          <p:cNvCxnSpPr/>
          <p:nvPr/>
        </p:nvCxnSpPr>
        <p:spPr>
          <a:xfrm flipH="1">
            <a:off x="10024946" y="5210601"/>
            <a:ext cx="1103971" cy="116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8764858" y="6523463"/>
            <a:ext cx="1749475" cy="11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 flipV="1">
            <a:off x="8508380" y="5784932"/>
            <a:ext cx="2308303" cy="59356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10816683" y="5461766"/>
            <a:ext cx="1429911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If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a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path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starts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with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900" b="1" i="0" u="none" strike="noStrike" cap="none" normalizeH="0" baseline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/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, </a:t>
            </a:r>
            <a:r>
              <a:rPr kumimoji="0" lang="uk-UA" altLang="uk-UA" sz="900" b="1" i="0" u="none" strike="noStrike" cap="none" normalizeH="0" baseline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http://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or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900" b="1" i="0" u="none" strike="noStrike" cap="none" normalizeH="0" baseline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https://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,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it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will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be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interpreted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as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an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Roboto"/>
              </a:rPr>
              <a:t>absolute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path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, 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15" y="5543689"/>
            <a:ext cx="3705225" cy="28575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348" y="5829439"/>
            <a:ext cx="6186455" cy="936830"/>
          </a:xfrm>
          <a:prstGeom prst="rect">
            <a:avLst/>
          </a:prstGeom>
        </p:spPr>
      </p:pic>
      <p:cxnSp>
        <p:nvCxnSpPr>
          <p:cNvPr id="37" name="Прямая со стрелкой 36"/>
          <p:cNvCxnSpPr>
            <a:stCxn id="23" idx="1"/>
            <a:endCxn id="34" idx="3"/>
          </p:cNvCxnSpPr>
          <p:nvPr/>
        </p:nvCxnSpPr>
        <p:spPr>
          <a:xfrm flipH="1">
            <a:off x="3791140" y="5657548"/>
            <a:ext cx="2672685" cy="2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2798956" y="6523463"/>
            <a:ext cx="1758531" cy="11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 flipV="1">
            <a:off x="10334639" y="5686564"/>
            <a:ext cx="482044" cy="290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8764858" y="5686564"/>
            <a:ext cx="2051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8716535" y="6686456"/>
            <a:ext cx="2051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335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3" y="196762"/>
            <a:ext cx="6333545" cy="1365454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970156" y="1360448"/>
            <a:ext cx="724829" cy="1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39951" y="1070517"/>
            <a:ext cx="1402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err="1" smtClean="0">
                <a:solidFill>
                  <a:srgbClr val="FF0000"/>
                </a:solidFill>
              </a:rPr>
              <a:t>відфільтровування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8" y="1679464"/>
            <a:ext cx="6340050" cy="3205118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880946" y="4159405"/>
            <a:ext cx="1193181" cy="11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7941" y="3847171"/>
            <a:ext cx="927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додавання 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918" y="196762"/>
            <a:ext cx="5553307" cy="228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44361" y="111512"/>
            <a:ext cx="30888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зберігається такий</a:t>
            </a:r>
            <a:r>
              <a:rPr lang="en-US" sz="1300" dirty="0" smtClean="0"/>
              <a:t> </a:t>
            </a:r>
            <a:r>
              <a:rPr lang="uk-UA" sz="1300" dirty="0" smtClean="0"/>
              <a:t>порядок  який оголошений у класі </a:t>
            </a:r>
            <a:r>
              <a:rPr lang="en-US" sz="1300" dirty="0" smtClean="0"/>
              <a:t>Media</a:t>
            </a:r>
            <a:endParaRPr lang="uk-UA" sz="13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504449" y="1679464"/>
            <a:ext cx="959005" cy="801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11140068" y="357733"/>
            <a:ext cx="100361" cy="1204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566457"/>
            <a:ext cx="5709425" cy="16981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97067" y="2598455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media </a:t>
            </a:r>
            <a:r>
              <a:rPr lang="uk-UA" sz="1200" dirty="0" smtClean="0"/>
              <a:t>атрибут існує не тільки для </a:t>
            </a:r>
            <a:r>
              <a:rPr lang="uk-UA" sz="1200" dirty="0" err="1" smtClean="0"/>
              <a:t>віджетів</a:t>
            </a:r>
            <a:r>
              <a:rPr lang="uk-UA" sz="1200" dirty="0" smtClean="0"/>
              <a:t> але й для звичайних форм</a:t>
            </a:r>
            <a:endParaRPr lang="uk-UA" sz="1200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7181385" y="3144644"/>
            <a:ext cx="2815682" cy="34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708" y="4333951"/>
            <a:ext cx="5642517" cy="243320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936059" y="4884582"/>
            <a:ext cx="1951463" cy="665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7047571" y="4482790"/>
            <a:ext cx="1405053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24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29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86762" y="0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Models</a:t>
            </a:r>
            <a:endParaRPr lang="uk-UA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6" y="461665"/>
            <a:ext cx="4152623" cy="1916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327" y="89210"/>
            <a:ext cx="29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Прост</a:t>
            </a:r>
            <a:r>
              <a:rPr lang="uk-UA" dirty="0" err="1" smtClean="0"/>
              <a:t>ий</a:t>
            </a:r>
            <a:r>
              <a:rPr lang="uk-UA" dirty="0" smtClean="0"/>
              <a:t> приклад модельок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6" y="2488759"/>
            <a:ext cx="4258604" cy="16390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6" y="4127809"/>
            <a:ext cx="3456065" cy="966212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>
            <a:off x="1700437" y="3468029"/>
            <a:ext cx="1947754" cy="4014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6852" y="3037142"/>
            <a:ext cx="1611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це пишеться в базу, </a:t>
            </a:r>
          </a:p>
          <a:p>
            <a:r>
              <a:rPr lang="uk-UA" sz="1100" dirty="0" smtClean="0"/>
              <a:t>це виводиться на екран</a:t>
            </a:r>
            <a:endParaRPr lang="uk-UA" sz="11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1025912" y="3140058"/>
            <a:ext cx="1115122" cy="38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691376" y="3140058"/>
            <a:ext cx="362292" cy="427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4" name="Прямая со стрелкой 13"/>
          <p:cNvCxnSpPr>
            <a:endCxn id="15" idx="3"/>
          </p:cNvCxnSpPr>
          <p:nvPr/>
        </p:nvCxnSpPr>
        <p:spPr>
          <a:xfrm flipH="1" flipV="1">
            <a:off x="1491709" y="3335965"/>
            <a:ext cx="649326" cy="29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1087121" y="3092841"/>
            <a:ext cx="404588" cy="486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613317" y="4906537"/>
            <a:ext cx="1338146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635621" y="4580998"/>
            <a:ext cx="546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00437" y="4453347"/>
            <a:ext cx="212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дивись різницю, що повертає</a:t>
            </a:r>
            <a:endParaRPr lang="uk-UA" sz="1200" dirty="0"/>
          </a:p>
        </p:txBody>
      </p:sp>
      <p:cxnSp>
        <p:nvCxnSpPr>
          <p:cNvPr id="24" name="Прямая со стрелкой 23"/>
          <p:cNvCxnSpPr>
            <a:stCxn id="22" idx="1"/>
          </p:cNvCxnSpPr>
          <p:nvPr/>
        </p:nvCxnSpPr>
        <p:spPr>
          <a:xfrm flipH="1" flipV="1">
            <a:off x="1282391" y="4528799"/>
            <a:ext cx="418046" cy="6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22" idx="1"/>
          </p:cNvCxnSpPr>
          <p:nvPr/>
        </p:nvCxnSpPr>
        <p:spPr>
          <a:xfrm flipH="1">
            <a:off x="1625525" y="4591847"/>
            <a:ext cx="74912" cy="15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26" y="5183535"/>
            <a:ext cx="4017344" cy="75942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26" y="5973414"/>
            <a:ext cx="3093378" cy="81641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79587" y="5153078"/>
            <a:ext cx="23096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означає</a:t>
            </a:r>
            <a:r>
              <a:rPr lang="uk-UA" sz="1100" dirty="0" smtClean="0"/>
              <a:t> вважати дане поле головним ключем всієї модельки і це </a:t>
            </a:r>
            <a:r>
              <a:rPr lang="uk-UA" sz="1100" dirty="0" err="1" smtClean="0"/>
              <a:t>викличе</a:t>
            </a:r>
            <a:r>
              <a:rPr lang="uk-UA" sz="1100" dirty="0" smtClean="0"/>
              <a:t> таку поведінку</a:t>
            </a:r>
            <a:endParaRPr lang="uk-UA" sz="1100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2674314" y="5352357"/>
            <a:ext cx="973877" cy="414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>
            <a:off x="1738816" y="5653893"/>
            <a:ext cx="1260862" cy="958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275486" y="6068395"/>
            <a:ext cx="2020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замість модифікації існуючого створить новий </a:t>
            </a:r>
            <a:r>
              <a:rPr lang="uk-UA" sz="1100" dirty="0" err="1" smtClean="0">
                <a:solidFill>
                  <a:srgbClr val="FF0000"/>
                </a:solidFill>
              </a:rPr>
              <a:t>обʼєкт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470" y="6086158"/>
            <a:ext cx="2783972" cy="674667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421" y="273876"/>
            <a:ext cx="4215743" cy="25750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3331" y="35751"/>
            <a:ext cx="3971925" cy="238125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0353" y="553684"/>
            <a:ext cx="3276600" cy="238125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142" y="814111"/>
            <a:ext cx="3005022" cy="243863"/>
          </a:xfrm>
          <a:prstGeom prst="rect">
            <a:avLst/>
          </a:prstGeom>
        </p:spPr>
      </p:pic>
      <p:cxnSp>
        <p:nvCxnSpPr>
          <p:cNvPr id="43" name="Прямая соединительная линия 42"/>
          <p:cNvCxnSpPr/>
          <p:nvPr/>
        </p:nvCxnSpPr>
        <p:spPr>
          <a:xfrm>
            <a:off x="9110546" y="230832"/>
            <a:ext cx="8474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9099395" y="758356"/>
            <a:ext cx="7810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3866" y="1175976"/>
            <a:ext cx="3993298" cy="1642235"/>
          </a:xfrm>
          <a:prstGeom prst="rect">
            <a:avLst/>
          </a:prstGeom>
        </p:spPr>
      </p:pic>
      <p:cxnSp>
        <p:nvCxnSpPr>
          <p:cNvPr id="48" name="Прямая соединительная линия 47"/>
          <p:cNvCxnSpPr/>
          <p:nvPr/>
        </p:nvCxnSpPr>
        <p:spPr>
          <a:xfrm>
            <a:off x="8274205" y="1761893"/>
            <a:ext cx="825190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8263054" y="2653990"/>
            <a:ext cx="8363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9701561" y="458542"/>
            <a:ext cx="11931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10298151" y="2063999"/>
            <a:ext cx="6830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87568" y="1546449"/>
            <a:ext cx="1696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що</a:t>
            </a:r>
            <a:r>
              <a:rPr lang="ru-RU" sz="1100" dirty="0" smtClean="0"/>
              <a:t> </a:t>
            </a:r>
            <a:r>
              <a:rPr lang="ru-RU" sz="1100" dirty="0" err="1" smtClean="0"/>
              <a:t>це</a:t>
            </a:r>
            <a:r>
              <a:rPr lang="en-US" sz="1100" dirty="0" smtClean="0"/>
              <a:t>?</a:t>
            </a:r>
          </a:p>
          <a:p>
            <a:r>
              <a:rPr lang="uk-UA" sz="1100" dirty="0" err="1" smtClean="0"/>
              <a:t>імʼя</a:t>
            </a:r>
            <a:r>
              <a:rPr lang="uk-UA" sz="1100" dirty="0" smtClean="0"/>
              <a:t> яке має бачити </a:t>
            </a:r>
            <a:r>
              <a:rPr lang="uk-UA" sz="1100" dirty="0" err="1" smtClean="0"/>
              <a:t>юзер</a:t>
            </a:r>
            <a:endParaRPr lang="uk-UA" sz="11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6824546" y="1702568"/>
            <a:ext cx="14385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7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0229" y="177749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333333"/>
                </a:solidFill>
                <a:effectLst/>
                <a:latin typeface="Open Sans"/>
              </a:rPr>
              <a:t>locallibrary/locallibrary/urls.py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133815" y="12266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4.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5" y="547081"/>
            <a:ext cx="6098247" cy="4359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57" y="37237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є такий файл 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776957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 ми створюємо новий файл з таким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3815" y="5036629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333333"/>
                </a:solidFill>
                <a:effectLst/>
                <a:latin typeface="Open Sans"/>
              </a:rPr>
              <a:t>/catalog/urls.py</a:t>
            </a:r>
            <a:endParaRPr lang="uk-UA" dirty="0"/>
          </a:p>
        </p:txBody>
      </p:sp>
      <p:sp>
        <p:nvSpPr>
          <p:cNvPr id="13" name="TextBox 12"/>
          <p:cNvSpPr txBox="1"/>
          <p:nvPr/>
        </p:nvSpPr>
        <p:spPr>
          <a:xfrm>
            <a:off x="4427034" y="5529350"/>
            <a:ext cx="22332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перенаправляє з цього на це</a:t>
            </a:r>
            <a:endParaRPr lang="uk-UA" sz="13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96" y="4128211"/>
            <a:ext cx="5915025" cy="1333500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 flipV="1">
            <a:off x="4916599" y="5109218"/>
            <a:ext cx="724829" cy="4775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5189228" y="5120370"/>
            <a:ext cx="1650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6512312" y="5146289"/>
            <a:ext cx="1092819" cy="4404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91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12874" y="9969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Relationships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6098" y="284356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Many-to-one relationships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8" y="653688"/>
            <a:ext cx="4593605" cy="1243807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1713570" y="1864042"/>
            <a:ext cx="7681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947794" y="-22973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Many-to-many relationships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270" y="346359"/>
            <a:ext cx="2972656" cy="1459854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10550296" y="1761609"/>
            <a:ext cx="9020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642" y="1897495"/>
            <a:ext cx="4290284" cy="325291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1" y="2137693"/>
            <a:ext cx="3777677" cy="3816703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>
            <a:off x="2107580" y="1897495"/>
            <a:ext cx="256479" cy="24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098" y="2988527"/>
            <a:ext cx="145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ManyToMany</a:t>
            </a:r>
            <a:endParaRPr lang="uk-UA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926" y="2711198"/>
            <a:ext cx="4115455" cy="2669691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V="1">
            <a:off x="7025268" y="2408663"/>
            <a:ext cx="743374" cy="30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7147932" y="2419815"/>
            <a:ext cx="620710" cy="568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7025268" y="3173193"/>
            <a:ext cx="825191" cy="111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6710775" y="3357859"/>
            <a:ext cx="1451918" cy="904475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7538224" y="4438185"/>
            <a:ext cx="468352" cy="122216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869473" y="2888166"/>
            <a:ext cx="334537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3884511" y="3044282"/>
            <a:ext cx="235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5352585" y="3357859"/>
            <a:ext cx="356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6166624" y="3357859"/>
            <a:ext cx="4348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7025268" y="4650059"/>
            <a:ext cx="4330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6278137" y="4661210"/>
            <a:ext cx="323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70526" y="586440"/>
            <a:ext cx="3934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короче, </a:t>
            </a:r>
            <a:r>
              <a:rPr lang="en-US" dirty="0" err="1" smtClean="0"/>
              <a:t>ForeignKey</a:t>
            </a:r>
            <a:r>
              <a:rPr lang="en-US" dirty="0" smtClean="0"/>
              <a:t> – </a:t>
            </a:r>
            <a:r>
              <a:rPr lang="uk-UA" dirty="0" smtClean="0"/>
              <a:t>це коли для створення модельки потрібно їй передати </a:t>
            </a:r>
            <a:r>
              <a:rPr lang="uk-UA" dirty="0" err="1" smtClean="0"/>
              <a:t>ссилку</a:t>
            </a:r>
            <a:r>
              <a:rPr lang="uk-UA" dirty="0" smtClean="0"/>
              <a:t> на реальний </a:t>
            </a:r>
            <a:r>
              <a:rPr lang="uk-UA" dirty="0" err="1" smtClean="0"/>
              <a:t>обʼєкт</a:t>
            </a:r>
            <a:r>
              <a:rPr lang="uk-UA" dirty="0" smtClean="0"/>
              <a:t>, як </a:t>
            </a:r>
            <a:r>
              <a:rPr lang="en-US" dirty="0" smtClean="0"/>
              <a:t>m1 </a:t>
            </a:r>
            <a:r>
              <a:rPr lang="ru-RU" dirty="0" smtClean="0"/>
              <a:t>потребу</a:t>
            </a:r>
            <a:r>
              <a:rPr lang="uk-UA" dirty="0" smtClean="0"/>
              <a:t>є реальний </a:t>
            </a:r>
            <a:r>
              <a:rPr lang="uk-UA" dirty="0" err="1" smtClean="0"/>
              <a:t>обʼєкт</a:t>
            </a:r>
            <a:r>
              <a:rPr lang="uk-UA" dirty="0" smtClean="0"/>
              <a:t> </a:t>
            </a:r>
            <a:r>
              <a:rPr lang="en-US" dirty="0" smtClean="0"/>
              <a:t>person </a:t>
            </a:r>
            <a:r>
              <a:rPr lang="uk-UA" dirty="0" smtClean="0"/>
              <a:t>і </a:t>
            </a:r>
            <a:r>
              <a:rPr lang="en-US" dirty="0" smtClean="0"/>
              <a:t>group</a:t>
            </a:r>
            <a:endParaRPr lang="uk-UA" dirty="0"/>
          </a:p>
        </p:txBody>
      </p:sp>
      <p:sp>
        <p:nvSpPr>
          <p:cNvPr id="39" name="TextBox 38"/>
          <p:cNvSpPr txBox="1"/>
          <p:nvPr/>
        </p:nvSpPr>
        <p:spPr>
          <a:xfrm>
            <a:off x="514948" y="1373717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</a:t>
            </a:r>
            <a:endParaRPr lang="uk-UA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1930927" y="1473470"/>
            <a:ext cx="304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to</a:t>
            </a:r>
            <a:endParaRPr lang="uk-UA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2618630" y="149303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one</a:t>
            </a:r>
            <a:endParaRPr lang="uk-UA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7720074" y="5238948"/>
            <a:ext cx="438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</a:t>
            </a:r>
            <a:r>
              <a:rPr lang="ru-RU" dirty="0" smtClean="0"/>
              <a:t>Один чувак </a:t>
            </a:r>
            <a:r>
              <a:rPr lang="ru-RU" dirty="0" err="1" smtClean="0"/>
              <a:t>може</a:t>
            </a:r>
            <a:r>
              <a:rPr lang="ru-RU" dirty="0" smtClean="0"/>
              <a:t> </a:t>
            </a:r>
            <a:r>
              <a:rPr lang="ru-RU" dirty="0" err="1" smtClean="0"/>
              <a:t>мати</a:t>
            </a:r>
            <a:r>
              <a:rPr lang="ru-RU" dirty="0" smtClean="0"/>
              <a:t> дек</a:t>
            </a:r>
            <a:r>
              <a:rPr lang="uk-UA" dirty="0" err="1" smtClean="0"/>
              <a:t>ілька</a:t>
            </a:r>
            <a:r>
              <a:rPr lang="uk-UA" dirty="0" smtClean="0"/>
              <a:t> </a:t>
            </a:r>
            <a:r>
              <a:rPr lang="uk-UA" dirty="0" err="1" smtClean="0"/>
              <a:t>членств</a:t>
            </a:r>
            <a:endParaRPr lang="uk-UA" dirty="0"/>
          </a:p>
        </p:txBody>
      </p:sp>
      <p:cxnSp>
        <p:nvCxnSpPr>
          <p:cNvPr id="44" name="Прямая со стрелкой 43"/>
          <p:cNvCxnSpPr/>
          <p:nvPr/>
        </p:nvCxnSpPr>
        <p:spPr>
          <a:xfrm flipV="1">
            <a:off x="8006576" y="4578795"/>
            <a:ext cx="1079694" cy="67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1723" y="1112107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</a:t>
            </a:r>
            <a:endParaRPr lang="uk-UA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10847070" y="1427417"/>
            <a:ext cx="304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to</a:t>
            </a:r>
            <a:endParaRPr lang="uk-UA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11511913" y="138359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</a:t>
            </a:r>
            <a:endParaRPr lang="uk-UA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7768642" y="5608280"/>
            <a:ext cx="439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2) </a:t>
            </a:r>
            <a:r>
              <a:rPr lang="ru-RU" dirty="0" smtClean="0"/>
              <a:t>де</a:t>
            </a:r>
            <a:r>
              <a:rPr lang="uk-UA" dirty="0" smtClean="0"/>
              <a:t>кілька чуваків можуть бути в декількох групах</a:t>
            </a:r>
            <a:endParaRPr lang="uk-UA" dirty="0"/>
          </a:p>
        </p:txBody>
      </p:sp>
      <p:sp>
        <p:nvSpPr>
          <p:cNvPr id="50" name="TextBox 49"/>
          <p:cNvSpPr txBox="1"/>
          <p:nvPr/>
        </p:nvSpPr>
        <p:spPr>
          <a:xfrm>
            <a:off x="10344150" y="2711198"/>
            <a:ext cx="18532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це означає що доступ до </a:t>
            </a:r>
            <a:r>
              <a:rPr lang="en-US" sz="1100" dirty="0" smtClean="0"/>
              <a:t>Person </a:t>
            </a:r>
            <a:r>
              <a:rPr lang="uk-UA" sz="1100" dirty="0" smtClean="0"/>
              <a:t>відбуватиметься через </a:t>
            </a:r>
            <a:r>
              <a:rPr lang="en-US" sz="1100" dirty="0" smtClean="0"/>
              <a:t>Membership</a:t>
            </a:r>
            <a:endParaRPr lang="uk-UA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897495"/>
            <a:ext cx="4320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chemeClr val="accent1"/>
                </a:solidFill>
              </a:rPr>
              <a:t>тобто для </a:t>
            </a:r>
            <a:r>
              <a:rPr lang="en-US" sz="1000" dirty="0" smtClean="0">
                <a:solidFill>
                  <a:schemeClr val="accent1"/>
                </a:solidFill>
              </a:rPr>
              <a:t>car1, car2, car3… </a:t>
            </a:r>
            <a:r>
              <a:rPr lang="uk-UA" sz="1000" dirty="0" smtClean="0">
                <a:solidFill>
                  <a:schemeClr val="accent1"/>
                </a:solidFill>
              </a:rPr>
              <a:t>тут можна вибрати один і той же </a:t>
            </a:r>
            <a:r>
              <a:rPr lang="uk-UA" sz="1000" dirty="0" err="1" smtClean="0">
                <a:solidFill>
                  <a:schemeClr val="accent1"/>
                </a:solidFill>
              </a:rPr>
              <a:t>обʼєкт</a:t>
            </a:r>
            <a:r>
              <a:rPr lang="uk-UA" sz="1000" dirty="0" smtClean="0">
                <a:solidFill>
                  <a:schemeClr val="accent1"/>
                </a:solidFill>
              </a:rPr>
              <a:t> фабрики</a:t>
            </a:r>
            <a:endParaRPr lang="uk-UA" sz="1000" dirty="0">
              <a:solidFill>
                <a:schemeClr val="accent1"/>
              </a:solidFill>
            </a:endParaRPr>
          </a:p>
        </p:txBody>
      </p:sp>
      <p:cxnSp>
        <p:nvCxnSpPr>
          <p:cNvPr id="16" name="Прямая со стрелкой 15"/>
          <p:cNvCxnSpPr>
            <a:stCxn id="50" idx="2"/>
          </p:cNvCxnSpPr>
          <p:nvPr/>
        </p:nvCxnSpPr>
        <p:spPr>
          <a:xfrm>
            <a:off x="11270776" y="3311362"/>
            <a:ext cx="181527" cy="20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50" idx="1"/>
          </p:cNvCxnSpPr>
          <p:nvPr/>
        </p:nvCxnSpPr>
        <p:spPr>
          <a:xfrm flipH="1">
            <a:off x="5241073" y="3011280"/>
            <a:ext cx="5103077" cy="81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43510" y="3656816"/>
            <a:ext cx="228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в групу записалися дані як тільки створилося членство</a:t>
            </a:r>
            <a:endParaRPr lang="uk-UA" sz="1100" dirty="0">
              <a:solidFill>
                <a:schemeClr val="accent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739" y="5506033"/>
            <a:ext cx="4678961" cy="1147808"/>
          </a:xfrm>
          <a:prstGeom prst="rect">
            <a:avLst/>
          </a:prstGeom>
        </p:spPr>
      </p:pic>
      <p:cxnSp>
        <p:nvCxnSpPr>
          <p:cNvPr id="28" name="Прямая соединительная линия 27"/>
          <p:cNvCxnSpPr/>
          <p:nvPr/>
        </p:nvCxnSpPr>
        <p:spPr>
          <a:xfrm>
            <a:off x="3668751" y="6130247"/>
            <a:ext cx="2308303" cy="282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39829" y="5808205"/>
            <a:ext cx="1472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всі операції повинні проходити через проміжну модель </a:t>
            </a:r>
            <a:r>
              <a:rPr lang="en-US" sz="1100" dirty="0" smtClean="0">
                <a:solidFill>
                  <a:srgbClr val="FF0000"/>
                </a:solidFill>
              </a:rPr>
              <a:t>Membership</a:t>
            </a:r>
            <a:endParaRPr lang="uk-UA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3" y="354490"/>
            <a:ext cx="6188462" cy="3330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638" y="19953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on_delete</a:t>
            </a:r>
            <a:r>
              <a:rPr lang="en-US" dirty="0" smtClean="0">
                <a:solidFill>
                  <a:srgbClr val="FF0000"/>
                </a:solidFill>
              </a:rPr>
              <a:t>=</a:t>
            </a:r>
            <a:r>
              <a:rPr lang="en-US" dirty="0" err="1" smtClean="0">
                <a:solidFill>
                  <a:srgbClr val="FF0000"/>
                </a:solidFill>
              </a:rPr>
              <a:t>models.CASCADE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733" y="0"/>
            <a:ext cx="419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стосовно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FF0000"/>
                </a:solidFill>
              </a:rPr>
              <a:t>ц</a:t>
            </a:r>
            <a:r>
              <a:rPr lang="uk-UA" dirty="0" err="1" smtClean="0">
                <a:solidFill>
                  <a:srgbClr val="FF0000"/>
                </a:solidFill>
              </a:rPr>
              <a:t>ієї</a:t>
            </a:r>
            <a:r>
              <a:rPr lang="uk-UA" dirty="0" smtClean="0">
                <a:solidFill>
                  <a:srgbClr val="FF0000"/>
                </a:solidFill>
              </a:rPr>
              <a:t> </a:t>
            </a:r>
            <a:r>
              <a:rPr lang="uk-UA" dirty="0" smtClean="0"/>
              <a:t>опції, є </a:t>
            </a:r>
            <a:r>
              <a:rPr lang="uk-UA" dirty="0" err="1" smtClean="0"/>
              <a:t>ше</a:t>
            </a:r>
            <a:r>
              <a:rPr lang="uk-UA" dirty="0" smtClean="0"/>
              <a:t> такі варіанти: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16" y="409238"/>
            <a:ext cx="5471880" cy="125508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6991815" y="1438507"/>
            <a:ext cx="11931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19437" y="24517"/>
            <a:ext cx="1472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всі операції повинні проходити через проміжну модель </a:t>
            </a:r>
            <a:r>
              <a:rPr lang="en-US" sz="1100" dirty="0" smtClean="0">
                <a:solidFill>
                  <a:srgbClr val="FF0000"/>
                </a:solidFill>
              </a:rPr>
              <a:t>Membership</a:t>
            </a:r>
            <a:endParaRPr lang="uk-UA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716" y="166432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</a:t>
            </a:r>
            <a:endParaRPr lang="uk-UA" dirty="0">
              <a:solidFill>
                <a:srgbClr val="FF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989" y="2014555"/>
            <a:ext cx="5029200" cy="110490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8173844" y="2430966"/>
            <a:ext cx="602166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934" y="3225390"/>
            <a:ext cx="4450151" cy="62095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716" y="3963471"/>
            <a:ext cx="4071124" cy="78125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934" y="4861855"/>
            <a:ext cx="4924554" cy="84115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0934" y="5811277"/>
            <a:ext cx="4656042" cy="9072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76009" y="2209876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цей метод може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2663" y="3685438"/>
            <a:ext cx="3906684" cy="3078023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V="1">
            <a:off x="3211551" y="3579541"/>
            <a:ext cx="5051503" cy="165038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3211551" y="4393582"/>
            <a:ext cx="3820432" cy="557559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3456878" y="4549698"/>
            <a:ext cx="4427034" cy="188586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3456878" y="4533955"/>
            <a:ext cx="3575105" cy="1431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3066585" y="4393581"/>
            <a:ext cx="4516244" cy="687320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09989" y="5613852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00B050"/>
                </a:solidFill>
              </a:rPr>
              <a:t>альтернативне до вищого</a:t>
            </a:r>
            <a:endParaRPr lang="uk-UA" sz="1100" dirty="0">
              <a:solidFill>
                <a:srgbClr val="00B050"/>
              </a:solidFill>
            </a:endParaRPr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8263054" y="5988204"/>
            <a:ext cx="149426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151542" y="5036297"/>
            <a:ext cx="1427356" cy="17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V="1">
            <a:off x="5062654" y="3579541"/>
            <a:ext cx="3847170" cy="61331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73953" y="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One-to-one relationships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83792" cy="41504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2467"/>
            <a:ext cx="3757613" cy="6203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4867"/>
            <a:ext cx="4125951" cy="3495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04408"/>
            <a:ext cx="1839951" cy="3911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67267"/>
            <a:ext cx="2666303" cy="3853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8320" y="496213"/>
            <a:ext cx="3422263" cy="9647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600" y="1587806"/>
            <a:ext cx="2400300" cy="409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4600" y="2124262"/>
            <a:ext cx="2549797" cy="9659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4600" y="3217083"/>
            <a:ext cx="2675945" cy="49438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3792" y="3787393"/>
            <a:ext cx="5007246" cy="76527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4863" y="4572144"/>
            <a:ext cx="5664820" cy="35054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4863" y="4974347"/>
            <a:ext cx="4620357" cy="35984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4863" y="5405325"/>
            <a:ext cx="4098815" cy="128943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5111" y="105725"/>
            <a:ext cx="4199862" cy="132897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11626" y="1583523"/>
            <a:ext cx="4410075" cy="67627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4117" y="2392974"/>
            <a:ext cx="4670856" cy="728127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1182029" y="1683882"/>
            <a:ext cx="7079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 flipV="1">
            <a:off x="144967" y="496214"/>
            <a:ext cx="579929" cy="118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2029" y="566726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це хоча оголошене тут, доступне аж з </a:t>
            </a:r>
            <a:r>
              <a:rPr lang="uk-UA" sz="1000" dirty="0" err="1" smtClean="0"/>
              <a:t>обʼєкта</a:t>
            </a:r>
            <a:r>
              <a:rPr lang="uk-UA" sz="1000" dirty="0" smtClean="0"/>
              <a:t> </a:t>
            </a:r>
            <a:r>
              <a:rPr lang="en-US" sz="1000" dirty="0" smtClean="0"/>
              <a:t>Place</a:t>
            </a:r>
            <a:endParaRPr lang="uk-UA" sz="10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H="1" flipV="1">
            <a:off x="919975" y="3464274"/>
            <a:ext cx="1466386" cy="223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1469087" y="3464274"/>
            <a:ext cx="52698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 flipV="1">
            <a:off x="5614750" y="3367668"/>
            <a:ext cx="3384284" cy="9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7496103" y="4474607"/>
            <a:ext cx="543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 flipV="1">
            <a:off x="591015" y="1683882"/>
            <a:ext cx="5609063" cy="43686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 flipV="1">
            <a:off x="557561" y="624468"/>
            <a:ext cx="6066263" cy="542810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81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6" y="122664"/>
            <a:ext cx="2386972" cy="1814396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1996068" y="457200"/>
            <a:ext cx="4906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687663" y="1245217"/>
            <a:ext cx="4906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437" y="437719"/>
            <a:ext cx="2557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rgbClr val="FF0000"/>
                </a:solidFill>
              </a:rPr>
              <a:t>немає проблем з імпортуванням модельки</a:t>
            </a:r>
            <a:endParaRPr lang="uk-UA" sz="10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" y="2114520"/>
            <a:ext cx="4597555" cy="449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894985"/>
            <a:ext cx="3861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неправильно, </a:t>
            </a:r>
            <a:r>
              <a:rPr lang="en-US" sz="1100" dirty="0" smtClean="0"/>
              <a:t>syntax error</a:t>
            </a:r>
            <a:r>
              <a:rPr lang="uk-UA" sz="1100" dirty="0" smtClean="0"/>
              <a:t>, може бути тільки один </a:t>
            </a:r>
            <a:r>
              <a:rPr lang="en-US" sz="1100" dirty="0" smtClean="0"/>
              <a:t>underscore</a:t>
            </a:r>
            <a:endParaRPr lang="uk-UA" sz="11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80916" y="2509839"/>
            <a:ext cx="1412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547" y="122664"/>
            <a:ext cx="2456131" cy="1324735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2864386" y="1073930"/>
            <a:ext cx="716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86722" y="722710"/>
            <a:ext cx="3100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містить все те що не являється безпосередньо полем</a:t>
            </a:r>
            <a:endParaRPr lang="uk-UA" sz="10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7" y="2710826"/>
            <a:ext cx="3829394" cy="334887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007" y="2710826"/>
            <a:ext cx="4173156" cy="150943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31" y="4349503"/>
            <a:ext cx="4318957" cy="163383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7090" y="122664"/>
            <a:ext cx="3097978" cy="1815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65561" y="968931"/>
            <a:ext cx="177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err="1" smtClean="0"/>
              <a:t>такий</a:t>
            </a:r>
            <a:r>
              <a:rPr lang="ru-RU" sz="1000" dirty="0" smtClean="0"/>
              <a:t> </a:t>
            </a:r>
            <a:r>
              <a:rPr lang="ru-RU" sz="1000" dirty="0" err="1" smtClean="0"/>
              <a:t>клас</a:t>
            </a:r>
            <a:r>
              <a:rPr lang="ru-RU" sz="1000" dirty="0" smtClean="0"/>
              <a:t> не створю</a:t>
            </a:r>
            <a:r>
              <a:rPr lang="uk-UA" sz="1000" dirty="0" smtClean="0"/>
              <a:t>є таблиці в базі даних, але служить батьківським класом</a:t>
            </a:r>
            <a:endParaRPr lang="uk-UA" sz="1000" dirty="0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313663" y="1447399"/>
            <a:ext cx="10524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 flipV="1">
            <a:off x="6555036" y="560829"/>
            <a:ext cx="580686" cy="103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8357" y="50176"/>
            <a:ext cx="2363692" cy="21064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976113" y="1553706"/>
            <a:ext cx="1075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B050"/>
                </a:solidFill>
              </a:rPr>
              <a:t>meta inheritance</a:t>
            </a:r>
            <a:endParaRPr lang="uk-UA" sz="1000" dirty="0">
              <a:solidFill>
                <a:srgbClr val="00B050"/>
              </a:solidFill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0785513" y="1928036"/>
            <a:ext cx="95890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277571" y="244726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але тільки цей клас буде абстрактним</a:t>
            </a:r>
            <a:endParaRPr lang="uk-UA" sz="1000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683" y="2284704"/>
            <a:ext cx="3297347" cy="254386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234" y="4934377"/>
            <a:ext cx="2257945" cy="1136759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7886475" y="2031447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C4B33"/>
                </a:solidFill>
                <a:latin typeface="Fira Mono"/>
              </a:rPr>
              <a:t>common/models.py</a:t>
            </a:r>
            <a:endParaRPr lang="uk-UA" sz="1200" dirty="0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8494005" y="3183875"/>
            <a:ext cx="783566" cy="11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8516039" y="3323466"/>
            <a:ext cx="11723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8516039" y="3922005"/>
            <a:ext cx="8681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9251440" y="4131397"/>
            <a:ext cx="15055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>
                <a:solidFill>
                  <a:srgbClr val="0C4B33"/>
                </a:solidFill>
                <a:latin typeface="Fira Mono"/>
              </a:rPr>
              <a:t>common_childa_related</a:t>
            </a:r>
            <a:endParaRPr lang="uk-UA" sz="900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9246859" y="4289712"/>
            <a:ext cx="11272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>
                <a:solidFill>
                  <a:srgbClr val="0C4B33"/>
                </a:solidFill>
                <a:latin typeface="Fira Mono"/>
              </a:rPr>
              <a:t>common_childas</a:t>
            </a:r>
            <a:endParaRPr lang="uk-UA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9893148" y="3556636"/>
            <a:ext cx="863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відповідно</a:t>
            </a:r>
            <a:endParaRPr lang="uk-UA" sz="1100" dirty="0"/>
          </a:p>
        </p:txBody>
      </p:sp>
      <p:cxnSp>
        <p:nvCxnSpPr>
          <p:cNvPr id="45" name="Прямая со стрелкой 44"/>
          <p:cNvCxnSpPr>
            <a:endCxn id="43" idx="0"/>
          </p:cNvCxnSpPr>
          <p:nvPr/>
        </p:nvCxnSpPr>
        <p:spPr>
          <a:xfrm>
            <a:off x="9810475" y="3365126"/>
            <a:ext cx="514589" cy="19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43" idx="2"/>
          </p:cNvCxnSpPr>
          <p:nvPr/>
        </p:nvCxnSpPr>
        <p:spPr>
          <a:xfrm flipH="1">
            <a:off x="10004214" y="3818246"/>
            <a:ext cx="320850" cy="29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 flipV="1">
            <a:off x="8255234" y="2710826"/>
            <a:ext cx="659834" cy="14039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56980" y="4934377"/>
            <a:ext cx="109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і того конфлікту з цим не буде</a:t>
            </a:r>
            <a:endParaRPr lang="uk-UA" sz="1000" dirty="0"/>
          </a:p>
        </p:txBody>
      </p:sp>
      <p:cxnSp>
        <p:nvCxnSpPr>
          <p:cNvPr id="58" name="Прямая со стрелкой 57"/>
          <p:cNvCxnSpPr/>
          <p:nvPr/>
        </p:nvCxnSpPr>
        <p:spPr>
          <a:xfrm flipH="1">
            <a:off x="9688356" y="5288096"/>
            <a:ext cx="1181847" cy="495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9384206" y="5081826"/>
            <a:ext cx="426269" cy="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552606" y="5072877"/>
            <a:ext cx="1239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бо інше </a:t>
            </a:r>
            <a:r>
              <a:rPr lang="en-US" sz="1100" dirty="0" err="1" smtClean="0">
                <a:solidFill>
                  <a:schemeClr val="accent1"/>
                </a:solidFill>
              </a:rPr>
              <a:t>app_label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63" name="Прямая со стрелкой 62"/>
          <p:cNvCxnSpPr/>
          <p:nvPr/>
        </p:nvCxnSpPr>
        <p:spPr>
          <a:xfrm>
            <a:off x="9246859" y="4571620"/>
            <a:ext cx="1538654" cy="36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/>
          <p:cNvSpPr/>
          <p:nvPr/>
        </p:nvSpPr>
        <p:spPr>
          <a:xfrm>
            <a:off x="11020024" y="4174296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>
                <a:solidFill>
                  <a:srgbClr val="0C4B33"/>
                </a:solidFill>
                <a:latin typeface="Fira Mono"/>
              </a:rPr>
              <a:t>childa_set</a:t>
            </a:r>
            <a:endParaRPr lang="uk-UA" sz="900" dirty="0"/>
          </a:p>
        </p:txBody>
      </p:sp>
      <p:sp>
        <p:nvSpPr>
          <p:cNvPr id="66" name="TextBox 65"/>
          <p:cNvSpPr txBox="1"/>
          <p:nvPr/>
        </p:nvSpPr>
        <p:spPr>
          <a:xfrm>
            <a:off x="10756981" y="3365126"/>
            <a:ext cx="1435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якщо не вказувати в абстрактному класі </a:t>
            </a:r>
            <a:r>
              <a:rPr lang="en-US" sz="1000" dirty="0" err="1" smtClean="0"/>
              <a:t>related_name</a:t>
            </a:r>
            <a:r>
              <a:rPr lang="en-US" sz="1000" dirty="0" smtClean="0"/>
              <a:t> </a:t>
            </a:r>
            <a:r>
              <a:rPr lang="uk-UA" sz="1000" dirty="0"/>
              <a:t>і</a:t>
            </a:r>
            <a:r>
              <a:rPr lang="en-US" sz="1000" dirty="0" smtClean="0"/>
              <a:t> </a:t>
            </a:r>
            <a:r>
              <a:rPr lang="en-US" sz="1000" dirty="0" err="1" smtClean="0"/>
              <a:t>related_query_name</a:t>
            </a:r>
            <a:r>
              <a:rPr lang="en-US" sz="1000" dirty="0" smtClean="0"/>
              <a:t> </a:t>
            </a:r>
            <a:r>
              <a:rPr lang="uk-UA" sz="1000" dirty="0" smtClean="0"/>
              <a:t>то буде по дефолту:</a:t>
            </a:r>
            <a:endParaRPr lang="uk-UA" sz="10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7736225" y="4290194"/>
            <a:ext cx="1500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C4B33"/>
                </a:solidFill>
                <a:latin typeface="Fira Mono"/>
              </a:rPr>
              <a:t>common.ChildA.m2m</a:t>
            </a: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3958364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1" y="184963"/>
            <a:ext cx="3665977" cy="1448287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>
            <a:off x="793214" y="638978"/>
            <a:ext cx="638979" cy="51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1" y="1705386"/>
            <a:ext cx="3371908" cy="3818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1" y="2159401"/>
            <a:ext cx="3834731" cy="683489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>
            <a:endCxn id="6" idx="3"/>
          </p:cNvCxnSpPr>
          <p:nvPr/>
        </p:nvCxnSpPr>
        <p:spPr>
          <a:xfrm>
            <a:off x="253388" y="2501145"/>
            <a:ext cx="3683134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539827" y="2633031"/>
            <a:ext cx="572876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175" y="576946"/>
            <a:ext cx="2665796" cy="664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7768" y="35147"/>
            <a:ext cx="328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inheritance </a:t>
            </a:r>
            <a:r>
              <a:rPr lang="uk-UA" sz="1000" dirty="0" smtClean="0"/>
              <a:t>для модельок в </a:t>
            </a:r>
            <a:r>
              <a:rPr lang="uk-UA" sz="1000" dirty="0" err="1" smtClean="0"/>
              <a:t>джанго</a:t>
            </a:r>
            <a:r>
              <a:rPr lang="uk-UA" sz="1000" dirty="0" smtClean="0"/>
              <a:t> працює як автоматично створене поле:</a:t>
            </a:r>
            <a:endParaRPr lang="uk-UA" sz="10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277080" y="340823"/>
            <a:ext cx="308472" cy="23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4175393" y="919908"/>
            <a:ext cx="385590" cy="11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175" y="1313402"/>
            <a:ext cx="2669297" cy="867522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4368188" y="1987248"/>
            <a:ext cx="21427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378" y="93656"/>
            <a:ext cx="4348794" cy="1810854"/>
          </a:xfrm>
          <a:prstGeom prst="rect">
            <a:avLst/>
          </a:prstGeom>
        </p:spPr>
      </p:pic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8273667" y="638978"/>
            <a:ext cx="3767768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models.ManyToManyField(Place,related_name='provider')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00969" y="377368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не виникала помилка треба вказати</a:t>
            </a:r>
            <a:endParaRPr lang="uk-UA" sz="1100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11259239" y="576946"/>
            <a:ext cx="198303" cy="6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7634689" y="257236"/>
            <a:ext cx="2864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7634689" y="420817"/>
            <a:ext cx="1766280" cy="14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91" y="3163111"/>
            <a:ext cx="3200400" cy="2177195"/>
          </a:xfrm>
          <a:prstGeom prst="rect">
            <a:avLst/>
          </a:prstGeom>
        </p:spPr>
      </p:pic>
      <p:cxnSp>
        <p:nvCxnSpPr>
          <p:cNvPr id="32" name="Прямая соединительная линия 31"/>
          <p:cNvCxnSpPr/>
          <p:nvPr/>
        </p:nvCxnSpPr>
        <p:spPr>
          <a:xfrm>
            <a:off x="638978" y="4633136"/>
            <a:ext cx="7932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7" y="5454270"/>
            <a:ext cx="3424582" cy="53781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24" y="6015157"/>
            <a:ext cx="2099517" cy="75195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69380" y="4144647"/>
            <a:ext cx="23522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це по суті для бази даних та сама моделька, але використовуючи її ми можемо наприклад змінити порядок сортування, при цьому не змінюючи порядок сортування оригінальної модельки</a:t>
            </a:r>
            <a:endParaRPr lang="uk-UA" sz="11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1553378" y="4251708"/>
            <a:ext cx="465778" cy="26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 flipH="1" flipV="1">
            <a:off x="936434" y="3638164"/>
            <a:ext cx="2642570" cy="60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H="1">
            <a:off x="1107482" y="4825388"/>
            <a:ext cx="987473" cy="156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512903" y="5354254"/>
            <a:ext cx="26675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тим не менше, коли </a:t>
            </a:r>
            <a:r>
              <a:rPr lang="en-US" sz="1100" dirty="0" smtClean="0"/>
              <a:t>query </a:t>
            </a:r>
            <a:r>
              <a:rPr lang="uk-UA" sz="1100" dirty="0" smtClean="0"/>
              <a:t>прийшов на </a:t>
            </a:r>
            <a:r>
              <a:rPr lang="en-US" sz="1100" dirty="0" smtClean="0"/>
              <a:t>Person </a:t>
            </a:r>
            <a:r>
              <a:rPr lang="uk-UA" sz="1100" dirty="0" smtClean="0"/>
              <a:t>то повернеться </a:t>
            </a:r>
            <a:r>
              <a:rPr lang="en-US" sz="1100" dirty="0" smtClean="0"/>
              <a:t>Person, </a:t>
            </a:r>
            <a:r>
              <a:rPr lang="uk-UA" sz="1100" dirty="0" smtClean="0"/>
              <a:t>коли на </a:t>
            </a:r>
            <a:r>
              <a:rPr lang="en-US" sz="1100" dirty="0" err="1" smtClean="0"/>
              <a:t>MyPerson</a:t>
            </a:r>
            <a:r>
              <a:rPr lang="en-US" sz="1100" dirty="0" smtClean="0"/>
              <a:t> </a:t>
            </a:r>
            <a:r>
              <a:rPr lang="ru-RU" sz="1100" dirty="0" smtClean="0"/>
              <a:t>то </a:t>
            </a:r>
            <a:r>
              <a:rPr lang="en-US" sz="1100" dirty="0" err="1" smtClean="0"/>
              <a:t>MyPerson</a:t>
            </a:r>
            <a:endParaRPr lang="uk-UA" sz="11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1596" y="3200703"/>
            <a:ext cx="2379988" cy="19966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175393" y="2952138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використання власного менеджера:</a:t>
            </a:r>
            <a:endParaRPr lang="uk-UA" sz="1100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8719" y="3949555"/>
            <a:ext cx="2918377" cy="1548381"/>
          </a:xfrm>
          <a:prstGeom prst="rect">
            <a:avLst/>
          </a:prstGeom>
        </p:spPr>
      </p:pic>
      <p:cxnSp>
        <p:nvCxnSpPr>
          <p:cNvPr id="48" name="Прямая со стрелкой 47"/>
          <p:cNvCxnSpPr/>
          <p:nvPr/>
        </p:nvCxnSpPr>
        <p:spPr>
          <a:xfrm>
            <a:off x="5277080" y="3745735"/>
            <a:ext cx="407624" cy="77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>
            <a:off x="5178073" y="3758147"/>
            <a:ext cx="1417459" cy="52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6850857" y="4856823"/>
            <a:ext cx="938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6852492" y="5454270"/>
            <a:ext cx="7821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V="1">
            <a:off x="4846683" y="5078776"/>
            <a:ext cx="838021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004296" y="4244630"/>
            <a:ext cx="1571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ця техніка не </a:t>
            </a:r>
            <a:r>
              <a:rPr lang="uk-UA" sz="1000" dirty="0" err="1" smtClean="0"/>
              <a:t>перезапизує</a:t>
            </a:r>
            <a:r>
              <a:rPr lang="uk-UA" sz="1000" dirty="0" smtClean="0"/>
              <a:t> </a:t>
            </a:r>
            <a:r>
              <a:rPr lang="uk-UA" sz="1000" dirty="0" err="1" smtClean="0"/>
              <a:t>дефолтний</a:t>
            </a:r>
            <a:r>
              <a:rPr lang="uk-UA" sz="1000" dirty="0" smtClean="0"/>
              <a:t> менеджер, тобто він </a:t>
            </a:r>
            <a:r>
              <a:rPr lang="uk-UA" sz="1000" dirty="0" err="1" smtClean="0"/>
              <a:t>тоже</a:t>
            </a:r>
            <a:r>
              <a:rPr lang="uk-UA" sz="1000" dirty="0" smtClean="0"/>
              <a:t> доступний</a:t>
            </a:r>
            <a:endParaRPr lang="uk-UA" sz="1000" dirty="0"/>
          </a:p>
        </p:txBody>
      </p:sp>
      <p:pic>
        <p:nvPicPr>
          <p:cNvPr id="59" name="Рисунок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0858" y="5608261"/>
            <a:ext cx="6171142" cy="1086121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/>
          <p:nvPr/>
        </p:nvCxnSpPr>
        <p:spPr>
          <a:xfrm>
            <a:off x="6031875" y="5800294"/>
            <a:ext cx="102993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701584" y="3241996"/>
            <a:ext cx="1660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менеджер – </a:t>
            </a:r>
            <a:r>
              <a:rPr lang="ru-RU" sz="1100" dirty="0" err="1" smtClean="0"/>
              <a:t>це</a:t>
            </a:r>
            <a:r>
              <a:rPr lang="ru-RU" sz="1100" dirty="0" smtClean="0"/>
              <a:t> </a:t>
            </a:r>
            <a:r>
              <a:rPr lang="uk-UA" sz="1100" dirty="0" smtClean="0"/>
              <a:t>основне джерело, яке повертає </a:t>
            </a:r>
            <a:r>
              <a:rPr lang="en-US" sz="1100" dirty="0" err="1" smtClean="0"/>
              <a:t>queryset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2177031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" y="369332"/>
            <a:ext cx="3625237" cy="1772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7807" y="-75895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inheritance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31" y="369332"/>
            <a:ext cx="5656014" cy="2058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7807" y="162632"/>
            <a:ext cx="54617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Щоб</a:t>
            </a:r>
            <a:r>
              <a:rPr lang="ru-RU" sz="1100" dirty="0" smtClean="0"/>
              <a:t> уник</a:t>
            </a:r>
            <a:r>
              <a:rPr lang="uk-UA" sz="1100" dirty="0" smtClean="0"/>
              <a:t>нути зіткнення автоматично </a:t>
            </a:r>
            <a:r>
              <a:rPr lang="uk-UA" sz="1100" dirty="0" err="1" smtClean="0"/>
              <a:t>згенерованих</a:t>
            </a:r>
            <a:r>
              <a:rPr lang="uk-UA" sz="1100" dirty="0" smtClean="0"/>
              <a:t> полів у дитячому класі, роблять так</a:t>
            </a:r>
            <a:endParaRPr lang="uk-UA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3442417" y="105682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або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4318612" y="500137"/>
            <a:ext cx="1741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AutoField</a:t>
            </a:r>
            <a:r>
              <a:rPr lang="en-US" sz="1100" dirty="0" smtClean="0"/>
              <a:t> </a:t>
            </a:r>
            <a:r>
              <a:rPr lang="uk-UA" sz="1100" dirty="0" smtClean="0"/>
              <a:t>згенерується тут</a:t>
            </a:r>
            <a:endParaRPr lang="uk-UA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87447" y="2141848"/>
            <a:ext cx="3712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ще важлива замітка</a:t>
            </a:r>
            <a:r>
              <a:rPr lang="uk-UA" sz="1100" dirty="0" smtClean="0"/>
              <a:t>: в </a:t>
            </a:r>
            <a:r>
              <a:rPr lang="uk-UA" sz="1100" dirty="0" err="1" smtClean="0"/>
              <a:t>джанго</a:t>
            </a:r>
            <a:r>
              <a:rPr lang="uk-UA" sz="1100" dirty="0" smtClean="0"/>
              <a:t> на відміну від </a:t>
            </a:r>
            <a:r>
              <a:rPr lang="en-US" sz="1100" dirty="0" smtClean="0"/>
              <a:t>python </a:t>
            </a:r>
            <a:r>
              <a:rPr lang="uk-UA" sz="1100" dirty="0" smtClean="0"/>
              <a:t>в дитячому класі не можна </a:t>
            </a:r>
            <a:r>
              <a:rPr lang="uk-UA" sz="1100" dirty="0" err="1" smtClean="0"/>
              <a:t>перевизначати</a:t>
            </a:r>
            <a:r>
              <a:rPr lang="uk-UA" sz="1100" dirty="0" smtClean="0"/>
              <a:t> поля, тобто створювати такі самі які вже є у батьківському, тільки у випадку </a:t>
            </a:r>
            <a:r>
              <a:rPr lang="en-US" sz="1100" dirty="0" smtClean="0"/>
              <a:t>abstract model.</a:t>
            </a:r>
            <a:endParaRPr lang="uk-UA" sz="11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4" y="2890115"/>
            <a:ext cx="4476680" cy="20573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7" y="3859454"/>
            <a:ext cx="2447925" cy="9239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7" y="3537855"/>
            <a:ext cx="4219575" cy="2857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47" y="3312068"/>
            <a:ext cx="5267325" cy="276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8585" y="3010721"/>
            <a:ext cx="365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smtClean="0"/>
              <a:t>якщо</a:t>
            </a:r>
            <a:r>
              <a:rPr lang="uk-UA" sz="1100" dirty="0" smtClean="0"/>
              <a:t> хочеш розбити модельки на декілька файлів:</a:t>
            </a:r>
            <a:endParaRPr lang="uk-UA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535372" y="3823605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 імпортуй в __</a:t>
            </a:r>
            <a:r>
              <a:rPr lang="en-US" sz="1100" dirty="0" smtClean="0"/>
              <a:t>init__.py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2515028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7" y="209320"/>
            <a:ext cx="4215790" cy="5093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1826" y="24654"/>
            <a:ext cx="147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Making query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476261" y="3338111"/>
            <a:ext cx="672029" cy="1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674564" y="4186410"/>
            <a:ext cx="1013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5" y="5469820"/>
            <a:ext cx="4543540" cy="5024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445" y="5233514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creating</a:t>
            </a:r>
            <a:endParaRPr lang="uk-UA" sz="11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5" y="6106616"/>
            <a:ext cx="1727123" cy="4239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767" y="5908619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updating</a:t>
            </a:r>
            <a:endParaRPr lang="uk-UA" sz="1100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812275" y="5821139"/>
            <a:ext cx="1355075" cy="346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Saving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ForeignKey</a:t>
            </a:r>
            <a:endParaRPr kumimoji="0" lang="uk-UA" altLang="uk-UA" sz="1000" b="1" i="0" u="none" strike="noStrike" cap="none" normalizeH="0" baseline="0" dirty="0" smtClean="0">
              <a:ln>
                <a:noFill/>
              </a:ln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37" y="6069688"/>
            <a:ext cx="3228000" cy="78831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354" y="5456757"/>
            <a:ext cx="2897953" cy="5077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14992" y="5208210"/>
            <a:ext cx="1683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saving </a:t>
            </a:r>
            <a:r>
              <a:rPr lang="en-US" sz="1100" b="1" dirty="0" err="1" smtClean="0"/>
              <a:t>ManyToManyField</a:t>
            </a:r>
            <a:endParaRPr lang="uk-UA" sz="1100" b="1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628" y="5972231"/>
            <a:ext cx="3094076" cy="843189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6026226" y="5931434"/>
            <a:ext cx="193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200660" y="6766881"/>
            <a:ext cx="193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0445" y="2756500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err="1" smtClean="0"/>
              <a:t>запись</a:t>
            </a:r>
            <a:r>
              <a:rPr lang="uk-UA" sz="1000" dirty="0" smtClean="0"/>
              <a:t> </a:t>
            </a:r>
            <a:r>
              <a:rPr lang="uk-UA" sz="1000" dirty="0" err="1" smtClean="0"/>
              <a:t>перекл</a:t>
            </a:r>
            <a:r>
              <a:rPr lang="uk-UA" sz="1000" dirty="0" smtClean="0"/>
              <a:t>.</a:t>
            </a:r>
            <a:endParaRPr lang="uk-UA" sz="10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534641" y="2969670"/>
            <a:ext cx="149239" cy="4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0757" y="391430"/>
            <a:ext cx="4057650" cy="20002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674" y="816864"/>
            <a:ext cx="3889815" cy="113848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445279" y="576096"/>
            <a:ext cx="2363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доступ до </a:t>
            </a:r>
            <a:r>
              <a:rPr lang="en-US" sz="1100" dirty="0" smtClean="0"/>
              <a:t>manager </a:t>
            </a:r>
            <a:r>
              <a:rPr lang="uk-UA" sz="1100" dirty="0" smtClean="0"/>
              <a:t>відбувається так: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4714992" y="958231"/>
            <a:ext cx="8417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54198" y="1255923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бо </a:t>
            </a:r>
            <a:r>
              <a:rPr lang="en-US" sz="1100" dirty="0" smtClean="0"/>
              <a:t>b – </a:t>
            </a:r>
            <a:r>
              <a:rPr lang="uk-UA" sz="1100" dirty="0" smtClean="0"/>
              <a:t>це </a:t>
            </a:r>
            <a:r>
              <a:rPr lang="uk-UA" sz="1100" dirty="0" err="1" smtClean="0"/>
              <a:t>обʼєкт</a:t>
            </a:r>
            <a:endParaRPr lang="uk-UA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7524137" y="599201"/>
            <a:ext cx="1660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менеджер – </a:t>
            </a:r>
            <a:r>
              <a:rPr lang="ru-RU" sz="1100" dirty="0" err="1" smtClean="0"/>
              <a:t>це</a:t>
            </a:r>
            <a:r>
              <a:rPr lang="ru-RU" sz="1100" dirty="0" smtClean="0"/>
              <a:t> </a:t>
            </a:r>
            <a:r>
              <a:rPr lang="uk-UA" sz="1100" dirty="0" smtClean="0"/>
              <a:t>основне джерело, яке повертає </a:t>
            </a:r>
            <a:r>
              <a:rPr lang="en-US" sz="1100" dirty="0" err="1" smtClean="0"/>
              <a:t>queryset</a:t>
            </a:r>
            <a:endParaRPr lang="uk-UA" sz="1100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298" y="1993558"/>
            <a:ext cx="3124200" cy="32385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7191" y="2377431"/>
            <a:ext cx="3228057" cy="12823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524137" y="1993558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витягти всі </a:t>
            </a:r>
            <a:r>
              <a:rPr lang="uk-UA" sz="1000" dirty="0" err="1" smtClean="0"/>
              <a:t>обʼєкти</a:t>
            </a:r>
            <a:endParaRPr lang="uk-UA" sz="1000" dirty="0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3764" y="3752293"/>
            <a:ext cx="3277143" cy="119168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08426" y="3730804"/>
            <a:ext cx="139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err="1" smtClean="0"/>
              <a:t>цепочка</a:t>
            </a:r>
            <a:r>
              <a:rPr lang="uk-UA" sz="1000" dirty="0" smtClean="0"/>
              <a:t> фільтрування</a:t>
            </a:r>
            <a:endParaRPr lang="uk-UA" sz="1000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7700907" y="3957065"/>
            <a:ext cx="20269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3C26"/>
                </a:solidFill>
                <a:latin typeface="Roboto"/>
              </a:rPr>
              <a:t> that starts with “What”, that were published between January 30, 2005, and the current day.</a:t>
            </a:r>
            <a:endParaRPr lang="uk-UA" sz="1100" dirty="0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1914" y="4754629"/>
            <a:ext cx="4313074" cy="63579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85523" y="4493019"/>
            <a:ext cx="1883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queryset</a:t>
            </a:r>
            <a:r>
              <a:rPr lang="en-US" sz="1100" dirty="0" smtClean="0"/>
              <a:t> =&gt; another </a:t>
            </a:r>
            <a:r>
              <a:rPr lang="en-US" sz="1100" dirty="0" err="1" smtClean="0"/>
              <a:t>queryset</a:t>
            </a:r>
            <a:endParaRPr lang="uk-UA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1416" y="2946532"/>
            <a:ext cx="3898896" cy="749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9897" y="3397567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>
                <a:solidFill>
                  <a:srgbClr val="FF0000"/>
                </a:solidFill>
              </a:rPr>
              <a:t>звʼязується</a:t>
            </a:r>
            <a:r>
              <a:rPr lang="uk-UA" sz="1100" dirty="0" smtClean="0">
                <a:solidFill>
                  <a:srgbClr val="FF0000"/>
                </a:solidFill>
              </a:rPr>
              <a:t> з базою даних аж тут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8354489" y="3626357"/>
            <a:ext cx="6333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3457" y="2521288"/>
            <a:ext cx="3286125" cy="2762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50820" y="2294295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витягти один </a:t>
            </a:r>
            <a:r>
              <a:rPr lang="uk-UA" sz="1100" dirty="0" err="1" smtClean="0"/>
              <a:t>обʼєкт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10226" y="5496843"/>
            <a:ext cx="1918225" cy="25791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928451" y="5474804"/>
            <a:ext cx="1750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повернути перших 5 </a:t>
            </a:r>
            <a:r>
              <a:rPr lang="uk-UA" sz="1000" dirty="0" err="1" smtClean="0"/>
              <a:t>обʼєктів</a:t>
            </a:r>
            <a:endParaRPr lang="uk-UA" sz="1000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99950" y="5809713"/>
            <a:ext cx="2039178" cy="259975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1416" y="6096821"/>
            <a:ext cx="3821218" cy="199368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1756" y="6311868"/>
            <a:ext cx="2486025" cy="20955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37469" y="6235121"/>
            <a:ext cx="1305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кожен другий </a:t>
            </a:r>
            <a:r>
              <a:rPr lang="uk-UA" sz="1000" dirty="0" err="1" smtClean="0"/>
              <a:t>обʼєкт</a:t>
            </a:r>
            <a:endParaRPr lang="uk-UA" sz="1000" dirty="0"/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 flipV="1">
            <a:off x="10470996" y="6465663"/>
            <a:ext cx="172181" cy="156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707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6" y="107910"/>
            <a:ext cx="3400425" cy="21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1841" y="94336"/>
            <a:ext cx="2465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посортувати і повернути перший елемент</a:t>
            </a:r>
            <a:endParaRPr lang="uk-UA" sz="1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6" y="354131"/>
            <a:ext cx="4038600" cy="24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7102" y="354131"/>
            <a:ext cx="1503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еквівалентне до вищого</a:t>
            </a:r>
            <a:endParaRPr lang="uk-UA" sz="1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" y="718092"/>
            <a:ext cx="4257675" cy="247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98574" y="951248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1"/>
                </a:solidFill>
              </a:rPr>
              <a:t>field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2180647" y="959766"/>
            <a:ext cx="5685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2701370" y="927152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>
                <a:solidFill>
                  <a:srgbClr val="FF0000"/>
                </a:solidFill>
                <a:latin typeface="Fira Mono"/>
              </a:rPr>
              <a:t>lookuptype</a:t>
            </a:r>
            <a:endParaRPr lang="uk-UA" sz="900" dirty="0">
              <a:solidFill>
                <a:srgbClr val="FF0000"/>
              </a:solidFill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976283" y="941838"/>
            <a:ext cx="209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79" y="1257506"/>
            <a:ext cx="2895600" cy="2190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98574" y="1428413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</a:rPr>
              <a:t>field</a:t>
            </a:r>
            <a:r>
              <a:rPr lang="en-US" sz="1100" dirty="0" err="1" smtClean="0">
                <a:solidFill>
                  <a:srgbClr val="FF0000"/>
                </a:solidFill>
              </a:rPr>
              <a:t>_id</a:t>
            </a:r>
            <a:endParaRPr lang="uk-UA" sz="11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01479" y="1220166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ForeignKey</a:t>
            </a:r>
            <a:r>
              <a:rPr lang="en-US" sz="1000" dirty="0" smtClean="0"/>
              <a:t> field</a:t>
            </a:r>
            <a:endParaRPr lang="uk-UA" sz="10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59" y="1758151"/>
            <a:ext cx="3972157" cy="24613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9" y="2064202"/>
            <a:ext cx="4619625" cy="409575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2319488" y="1986145"/>
            <a:ext cx="612191" cy="82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58004" y="1776334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chemeClr val="accent1"/>
                </a:solidFill>
              </a:rPr>
              <a:t>можна опускати</a:t>
            </a:r>
            <a:endParaRPr lang="uk-UA" sz="1000" dirty="0">
              <a:solidFill>
                <a:schemeClr val="accent1"/>
              </a:solidFill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 flipH="1">
            <a:off x="2286000" y="1980909"/>
            <a:ext cx="2185639" cy="33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2931679" y="1901743"/>
            <a:ext cx="1257765" cy="84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16" y="2564847"/>
            <a:ext cx="4029075" cy="24765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79" y="2857532"/>
            <a:ext cx="5242996" cy="21773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120491" y="2571962"/>
            <a:ext cx="13901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не чутливе до реєстру</a:t>
            </a:r>
            <a:endParaRPr lang="uk-UA" sz="1000" dirty="0"/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79" y="3151907"/>
            <a:ext cx="3819525" cy="2286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4" y="3412550"/>
            <a:ext cx="5620899" cy="20850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37" y="3653096"/>
            <a:ext cx="1609725" cy="2476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53679" y="3661633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і </a:t>
            </a:r>
            <a:r>
              <a:rPr lang="uk-UA" sz="1000" dirty="0" err="1" smtClean="0"/>
              <a:t>ше</a:t>
            </a:r>
            <a:r>
              <a:rPr lang="uk-UA" sz="1000" dirty="0" smtClean="0"/>
              <a:t> таке є</a:t>
            </a:r>
            <a:endParaRPr lang="uk-UA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5662323" y="2581553"/>
            <a:ext cx="2862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/>
              <a:t>майже всі фільтри мають відповідні не чутливі до </a:t>
            </a:r>
            <a:r>
              <a:rPr lang="uk-UA" sz="1600" dirty="0" err="1" smtClean="0"/>
              <a:t>реєстра</a:t>
            </a:r>
            <a:r>
              <a:rPr lang="uk-UA" sz="1600" dirty="0" smtClean="0"/>
              <a:t> відповідники</a:t>
            </a:r>
            <a:endParaRPr lang="uk-UA" sz="1600" dirty="0"/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44" y="4025056"/>
            <a:ext cx="4276725" cy="2857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24" y="4404794"/>
            <a:ext cx="4829175" cy="257175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6210" y="600352"/>
            <a:ext cx="4215790" cy="5093064"/>
          </a:xfrm>
          <a:prstGeom prst="rect">
            <a:avLst/>
          </a:prstGeom>
        </p:spPr>
      </p:pic>
      <p:cxnSp>
        <p:nvCxnSpPr>
          <p:cNvPr id="45" name="Прямая со стрелкой 44"/>
          <p:cNvCxnSpPr/>
          <p:nvPr/>
        </p:nvCxnSpPr>
        <p:spPr>
          <a:xfrm flipV="1">
            <a:off x="899638" y="3516801"/>
            <a:ext cx="7542005" cy="651130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V="1">
            <a:off x="2504908" y="1155981"/>
            <a:ext cx="5904494" cy="2931658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V="1">
            <a:off x="2920530" y="1317109"/>
            <a:ext cx="5397303" cy="285082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Рисунок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57" y="4774588"/>
            <a:ext cx="4191000" cy="266700"/>
          </a:xfrm>
          <a:prstGeom prst="rect">
            <a:avLst/>
          </a:prstGeom>
        </p:spPr>
      </p:pic>
      <p:cxnSp>
        <p:nvCxnSpPr>
          <p:cNvPr id="54" name="Прямая со стрелкой 53"/>
          <p:cNvCxnSpPr/>
          <p:nvPr/>
        </p:nvCxnSpPr>
        <p:spPr>
          <a:xfrm flipV="1">
            <a:off x="406299" y="1155982"/>
            <a:ext cx="7680082" cy="361860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V="1">
            <a:off x="2004806" y="3516801"/>
            <a:ext cx="6556304" cy="1386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V="1">
            <a:off x="2796894" y="4505217"/>
            <a:ext cx="5489907" cy="328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V="1">
            <a:off x="3300049" y="2504910"/>
            <a:ext cx="4986752" cy="23463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Рисунок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557" y="5178898"/>
            <a:ext cx="4457700" cy="2667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667291" y="5832869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повернути тільки ті, в яких </a:t>
            </a:r>
            <a:r>
              <a:rPr lang="en-US" sz="1000" dirty="0" smtClean="0"/>
              <a:t>name </a:t>
            </a:r>
            <a:r>
              <a:rPr lang="ru-RU" sz="1000" dirty="0" smtClean="0"/>
              <a:t>модельки </a:t>
            </a:r>
            <a:r>
              <a:rPr lang="en-US" sz="1000" dirty="0" smtClean="0"/>
              <a:t>Author </a:t>
            </a:r>
            <a:r>
              <a:rPr lang="uk-UA" sz="1000" dirty="0" smtClean="0"/>
              <a:t>пустий</a:t>
            </a:r>
            <a:endParaRPr lang="uk-UA" sz="1000" dirty="0"/>
          </a:p>
        </p:txBody>
      </p:sp>
      <p:pic>
        <p:nvPicPr>
          <p:cNvPr id="64" name="Рисунок 6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57" y="5580011"/>
            <a:ext cx="6858000" cy="2667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467147" y="5104089"/>
            <a:ext cx="3509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повернути ті, в яких </a:t>
            </a:r>
            <a:r>
              <a:rPr lang="en-US" sz="1000" dirty="0" smtClean="0"/>
              <a:t>name </a:t>
            </a:r>
            <a:r>
              <a:rPr lang="ru-RU" sz="1000" dirty="0" smtClean="0"/>
              <a:t>модельки </a:t>
            </a:r>
            <a:r>
              <a:rPr lang="en-US" sz="1000" dirty="0" smtClean="0"/>
              <a:t>Author </a:t>
            </a:r>
            <a:r>
              <a:rPr lang="uk-UA" sz="1000" dirty="0" smtClean="0"/>
              <a:t>пустий</a:t>
            </a:r>
            <a:r>
              <a:rPr lang="en-US" sz="1000" dirty="0" smtClean="0"/>
              <a:t>, </a:t>
            </a:r>
            <a:r>
              <a:rPr lang="uk-UA" sz="1000" dirty="0" smtClean="0"/>
              <a:t>і ті в яких </a:t>
            </a:r>
            <a:r>
              <a:rPr lang="en-US" sz="1000" dirty="0" err="1" smtClean="0"/>
              <a:t>Entry.authors</a:t>
            </a:r>
            <a:r>
              <a:rPr lang="en-US" sz="1000" dirty="0" smtClean="0"/>
              <a:t> </a:t>
            </a:r>
            <a:r>
              <a:rPr lang="uk-UA" sz="1000" dirty="0" smtClean="0"/>
              <a:t>пустий</a:t>
            </a: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3860349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4573" y="220337"/>
            <a:ext cx="1586429" cy="110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374573" y="231354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Blog1</a:t>
            </a:r>
            <a:endParaRPr lang="uk-UA" sz="11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67638" y="220336"/>
            <a:ext cx="1586429" cy="110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рямоугольник 4"/>
          <p:cNvSpPr/>
          <p:nvPr/>
        </p:nvSpPr>
        <p:spPr>
          <a:xfrm>
            <a:off x="4160703" y="220335"/>
            <a:ext cx="1586429" cy="110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2276659" y="231354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Blog2</a:t>
            </a:r>
            <a:endParaRPr lang="uk-UA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60703" y="220335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Blog3</a:t>
            </a:r>
            <a:endParaRPr lang="uk-UA" sz="1100" b="1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74573" y="1773716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74573" y="3182039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74573" y="4669316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276659" y="1773716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276659" y="3246305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178745" y="1773715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TextBox 13"/>
          <p:cNvSpPr txBox="1"/>
          <p:nvPr/>
        </p:nvSpPr>
        <p:spPr>
          <a:xfrm>
            <a:off x="378629" y="1773715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Entry1</a:t>
            </a:r>
            <a:endParaRPr lang="uk-UA" sz="1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8629" y="324630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Entry2</a:t>
            </a:r>
            <a:endParaRPr lang="uk-UA" sz="10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7026" y="4693363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Entry3</a:t>
            </a:r>
            <a:endParaRPr lang="uk-UA" sz="10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80715" y="1797762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Entry5</a:t>
            </a:r>
            <a:endParaRPr lang="uk-UA" sz="1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79112" y="328136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Entry6</a:t>
            </a:r>
            <a:endParaRPr lang="uk-UA" sz="10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4178745" y="177371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Entry7</a:t>
            </a:r>
            <a:endParaRPr lang="uk-UA" sz="10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631214" y="2179587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2008</a:t>
            </a:r>
            <a:endParaRPr lang="uk-UA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644389" y="3563209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Mark</a:t>
            </a:r>
          </a:p>
          <a:p>
            <a:r>
              <a:rPr lang="en-US" sz="1000" dirty="0" smtClean="0"/>
              <a:t>Published 2008</a:t>
            </a:r>
            <a:endParaRPr lang="uk-UA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644389" y="5075188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2005</a:t>
            </a:r>
            <a:endParaRPr lang="uk-UA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2569371" y="3652177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2008</a:t>
            </a:r>
            <a:endParaRPr lang="uk-UA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2533300" y="2150744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2005</a:t>
            </a:r>
            <a:endParaRPr lang="uk-UA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62436" y="214689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2008</a:t>
            </a:r>
            <a:endParaRPr lang="uk-UA" sz="10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768" y="185627"/>
            <a:ext cx="5899074" cy="265127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312" y="1419876"/>
            <a:ext cx="6455886" cy="225496"/>
          </a:xfrm>
          <a:prstGeom prst="rect">
            <a:avLst/>
          </a:prstGeom>
        </p:spPr>
      </p:pic>
      <p:cxnSp>
        <p:nvCxnSpPr>
          <p:cNvPr id="29" name="Прямая со стрелкой 28"/>
          <p:cNvCxnSpPr/>
          <p:nvPr/>
        </p:nvCxnSpPr>
        <p:spPr>
          <a:xfrm flipH="1">
            <a:off x="1961002" y="450754"/>
            <a:ext cx="4092766" cy="134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>
            <a:off x="5662670" y="461772"/>
            <a:ext cx="391098" cy="134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>
            <a:off x="3802815" y="481945"/>
            <a:ext cx="2250953" cy="279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40322" y="492964"/>
            <a:ext cx="48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поверне </a:t>
            </a:r>
            <a:r>
              <a:rPr lang="en-US" sz="1200" dirty="0" smtClean="0"/>
              <a:t>Blog1, Blog2, Blog3 -  </a:t>
            </a:r>
            <a:r>
              <a:rPr lang="ru-RU" sz="1200" dirty="0" err="1" smtClean="0"/>
              <a:t>бо</a:t>
            </a:r>
            <a:r>
              <a:rPr lang="ru-RU" sz="1200" dirty="0" smtClean="0"/>
              <a:t> </a:t>
            </a:r>
            <a:r>
              <a:rPr lang="ru-RU" sz="1200" dirty="0" err="1" smtClean="0"/>
              <a:t>кожен</a:t>
            </a:r>
            <a:r>
              <a:rPr lang="ru-RU" sz="1200" dirty="0" smtClean="0"/>
              <a:t> з них м</a:t>
            </a:r>
            <a:r>
              <a:rPr lang="uk-UA" sz="1200" dirty="0" err="1" smtClean="0"/>
              <a:t>істить</a:t>
            </a:r>
            <a:r>
              <a:rPr lang="uk-UA" sz="1200" dirty="0" smtClean="0"/>
              <a:t> таку </a:t>
            </a:r>
            <a:r>
              <a:rPr lang="en-US" sz="1200" dirty="0" smtClean="0"/>
              <a:t>Entry </a:t>
            </a:r>
            <a:r>
              <a:rPr lang="ru-RU" sz="1200" dirty="0" err="1" smtClean="0"/>
              <a:t>що</a:t>
            </a:r>
            <a:r>
              <a:rPr lang="ru-RU" sz="1200" dirty="0" smtClean="0"/>
              <a:t> в</a:t>
            </a:r>
            <a:r>
              <a:rPr lang="uk-UA" sz="1200" dirty="0" err="1" smtClean="0"/>
              <a:t>ідповідає</a:t>
            </a:r>
            <a:r>
              <a:rPr lang="uk-UA" sz="1200" dirty="0" smtClean="0"/>
              <a:t> двом умовам одночасно</a:t>
            </a:r>
            <a:endParaRPr lang="uk-UA" sz="1200" dirty="0"/>
          </a:p>
        </p:txBody>
      </p:sp>
      <p:cxnSp>
        <p:nvCxnSpPr>
          <p:cNvPr id="38" name="Прямая со стрелкой 37"/>
          <p:cNvCxnSpPr>
            <a:endCxn id="8" idx="3"/>
          </p:cNvCxnSpPr>
          <p:nvPr/>
        </p:nvCxnSpPr>
        <p:spPr>
          <a:xfrm flipH="1">
            <a:off x="1961002" y="1663062"/>
            <a:ext cx="4877319" cy="71658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endCxn id="11" idx="3"/>
          </p:cNvCxnSpPr>
          <p:nvPr/>
        </p:nvCxnSpPr>
        <p:spPr>
          <a:xfrm flipH="1">
            <a:off x="3863088" y="1645372"/>
            <a:ext cx="2958354" cy="7342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endCxn id="10" idx="3"/>
          </p:cNvCxnSpPr>
          <p:nvPr/>
        </p:nvCxnSpPr>
        <p:spPr>
          <a:xfrm flipH="1">
            <a:off x="1961002" y="1645372"/>
            <a:ext cx="4860439" cy="36298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>
            <a:off x="3863088" y="1645370"/>
            <a:ext cx="2975233" cy="18471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/>
          <p:nvPr/>
        </p:nvCxnSpPr>
        <p:spPr>
          <a:xfrm flipH="1">
            <a:off x="5747132" y="1645370"/>
            <a:ext cx="1074309" cy="5015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21441" y="1579003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rgbClr val="00B050"/>
                </a:solidFill>
              </a:rPr>
              <a:t>всі що містять </a:t>
            </a:r>
            <a:r>
              <a:rPr lang="en-US" sz="1000" dirty="0" smtClean="0">
                <a:solidFill>
                  <a:srgbClr val="00B050"/>
                </a:solidFill>
              </a:rPr>
              <a:t>Lennon</a:t>
            </a:r>
            <a:endParaRPr lang="uk-UA" sz="1000" dirty="0">
              <a:solidFill>
                <a:srgbClr val="00B050"/>
              </a:solidFill>
            </a:endParaRPr>
          </a:p>
        </p:txBody>
      </p:sp>
      <p:cxnSp>
        <p:nvCxnSpPr>
          <p:cNvPr id="54" name="Прямая со стрелкой 53"/>
          <p:cNvCxnSpPr/>
          <p:nvPr/>
        </p:nvCxnSpPr>
        <p:spPr>
          <a:xfrm flipH="1">
            <a:off x="1961002" y="1579003"/>
            <a:ext cx="7568588" cy="96799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H="1">
            <a:off x="3863088" y="1597444"/>
            <a:ext cx="5666502" cy="237474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endCxn id="9" idx="3"/>
          </p:cNvCxnSpPr>
          <p:nvPr/>
        </p:nvCxnSpPr>
        <p:spPr>
          <a:xfrm flipH="1">
            <a:off x="1961002" y="1582756"/>
            <a:ext cx="7568588" cy="220521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flipH="1">
            <a:off x="5765174" y="1597444"/>
            <a:ext cx="3764416" cy="94955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>
            <a:stCxn id="52" idx="2"/>
          </p:cNvCxnSpPr>
          <p:nvPr/>
        </p:nvCxnSpPr>
        <p:spPr>
          <a:xfrm>
            <a:off x="7500473" y="1825224"/>
            <a:ext cx="0" cy="11603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38319" y="2974631"/>
            <a:ext cx="1818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поверне</a:t>
            </a:r>
            <a:r>
              <a:rPr lang="ru-RU" sz="1100" dirty="0" smtClean="0"/>
              <a:t> </a:t>
            </a:r>
            <a:r>
              <a:rPr lang="en-US" sz="1100" dirty="0" smtClean="0"/>
              <a:t>Blog1, Blog2, Blog3</a:t>
            </a:r>
            <a:endParaRPr lang="uk-UA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9435753" y="1604057"/>
            <a:ext cx="1348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err="1" smtClean="0">
                <a:solidFill>
                  <a:srgbClr val="FFC000"/>
                </a:solidFill>
              </a:rPr>
              <a:t>вс</a:t>
            </a:r>
            <a:r>
              <a:rPr lang="uk-UA" sz="1000" dirty="0" smtClean="0">
                <a:solidFill>
                  <a:srgbClr val="FFC000"/>
                </a:solidFill>
              </a:rPr>
              <a:t>і що </a:t>
            </a:r>
            <a:r>
              <a:rPr lang="en-US" sz="1000" dirty="0" smtClean="0">
                <a:solidFill>
                  <a:srgbClr val="FFC000"/>
                </a:solidFill>
              </a:rPr>
              <a:t>Published 2008</a:t>
            </a:r>
            <a:endParaRPr lang="uk-UA" sz="1000" dirty="0">
              <a:solidFill>
                <a:srgbClr val="FFC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357795" y="1821268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/>
              <a:t>на </a:t>
            </a:r>
            <a:r>
              <a:rPr lang="ru-RU" sz="1100" dirty="0" err="1" smtClean="0"/>
              <a:t>основі</a:t>
            </a:r>
            <a:r>
              <a:rPr lang="ru-RU" sz="1100" dirty="0" smtClean="0"/>
              <a:t> повернутого </a:t>
            </a:r>
            <a:r>
              <a:rPr lang="ru-RU" sz="1100" dirty="0" err="1" smtClean="0"/>
              <a:t>видасть</a:t>
            </a:r>
            <a:endParaRPr lang="uk-UA" sz="1100" dirty="0"/>
          </a:p>
        </p:txBody>
      </p:sp>
      <p:cxnSp>
        <p:nvCxnSpPr>
          <p:cNvPr id="68" name="Прямая со стрелкой 67"/>
          <p:cNvCxnSpPr>
            <a:stCxn id="66" idx="2"/>
          </p:cNvCxnSpPr>
          <p:nvPr/>
        </p:nvCxnSpPr>
        <p:spPr>
          <a:xfrm flipH="1">
            <a:off x="8556445" y="2082878"/>
            <a:ext cx="1813006" cy="9026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>
            <a:off x="11055746" y="2012508"/>
            <a:ext cx="0" cy="59096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Прямоугольник 74"/>
          <p:cNvSpPr/>
          <p:nvPr/>
        </p:nvSpPr>
        <p:spPr>
          <a:xfrm>
            <a:off x="10131968" y="2596474"/>
            <a:ext cx="18181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 err="1"/>
              <a:t>поверне</a:t>
            </a:r>
            <a:r>
              <a:rPr lang="ru-RU" sz="1100" dirty="0"/>
              <a:t> </a:t>
            </a:r>
            <a:r>
              <a:rPr lang="en-US" sz="1100" dirty="0"/>
              <a:t>Blog1, Blog2, Blog3</a:t>
            </a:r>
            <a:endParaRPr lang="uk-UA" sz="1100" dirty="0"/>
          </a:p>
        </p:txBody>
      </p:sp>
      <p:sp>
        <p:nvSpPr>
          <p:cNvPr id="76" name="TextBox 75"/>
          <p:cNvSpPr txBox="1"/>
          <p:nvPr/>
        </p:nvSpPr>
        <p:spPr>
          <a:xfrm>
            <a:off x="10340804" y="3342924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от така різниця</a:t>
            </a:r>
            <a:endParaRPr lang="uk-UA" dirty="0"/>
          </a:p>
        </p:txBody>
      </p:sp>
      <p:pic>
        <p:nvPicPr>
          <p:cNvPr id="77" name="Рисунок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812" y="4373094"/>
            <a:ext cx="3257550" cy="933450"/>
          </a:xfrm>
          <a:prstGeom prst="rect">
            <a:avLst/>
          </a:prstGeom>
        </p:spPr>
      </p:pic>
      <p:pic>
        <p:nvPicPr>
          <p:cNvPr id="78" name="Рисунок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870" y="4409694"/>
            <a:ext cx="2971800" cy="1247775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4673985" y="4052287"/>
            <a:ext cx="229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протилежне до цього</a:t>
            </a:r>
            <a:endParaRPr lang="uk-UA" dirty="0"/>
          </a:p>
        </p:txBody>
      </p:sp>
      <p:cxnSp>
        <p:nvCxnSpPr>
          <p:cNvPr id="81" name="Прямая со стрелкой 80"/>
          <p:cNvCxnSpPr/>
          <p:nvPr/>
        </p:nvCxnSpPr>
        <p:spPr>
          <a:xfrm flipV="1">
            <a:off x="6530898" y="3603179"/>
            <a:ext cx="165441" cy="39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 flipH="1" flipV="1">
            <a:off x="9357796" y="954630"/>
            <a:ext cx="524076" cy="3097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340667" y="4040362"/>
            <a:ext cx="229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протилежне до цього</a:t>
            </a:r>
            <a:endParaRPr lang="uk-UA" dirty="0"/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19" y="6177143"/>
            <a:ext cx="4733925" cy="466725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607" y="5976395"/>
            <a:ext cx="3211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порівняти два поля в межах однієї модельки:</a:t>
            </a:r>
            <a:endParaRPr lang="uk-UA" sz="1100" dirty="0"/>
          </a:p>
        </p:txBody>
      </p:sp>
      <p:cxnSp>
        <p:nvCxnSpPr>
          <p:cNvPr id="89" name="Прямая соединительная линия 88"/>
          <p:cNvCxnSpPr/>
          <p:nvPr/>
        </p:nvCxnSpPr>
        <p:spPr>
          <a:xfrm>
            <a:off x="2864383" y="6367750"/>
            <a:ext cx="101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>
            <a:off x="3424407" y="6575234"/>
            <a:ext cx="101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219742" y="6067864"/>
            <a:ext cx="2318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повертає </a:t>
            </a:r>
            <a:r>
              <a:rPr lang="uk-UA" sz="1100" dirty="0" err="1" smtClean="0"/>
              <a:t>ссилку</a:t>
            </a:r>
            <a:r>
              <a:rPr lang="uk-UA" sz="1100" dirty="0" smtClean="0"/>
              <a:t> на поле модельки</a:t>
            </a:r>
            <a:endParaRPr lang="uk-UA" sz="1100" dirty="0"/>
          </a:p>
        </p:txBody>
      </p:sp>
      <p:cxnSp>
        <p:nvCxnSpPr>
          <p:cNvPr id="94" name="Прямая со стрелкой 93"/>
          <p:cNvCxnSpPr/>
          <p:nvPr/>
        </p:nvCxnSpPr>
        <p:spPr>
          <a:xfrm flipH="1">
            <a:off x="3516261" y="6271836"/>
            <a:ext cx="36071" cy="138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Рисунок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0703" y="5486735"/>
            <a:ext cx="4146291" cy="220715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109" y="5760641"/>
            <a:ext cx="4421243" cy="202942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993" y="5989315"/>
            <a:ext cx="3756586" cy="235769"/>
          </a:xfrm>
          <a:prstGeom prst="rect">
            <a:avLst/>
          </a:prstGeom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9695" y="6271836"/>
            <a:ext cx="4879755" cy="415799"/>
          </a:xfrm>
          <a:prstGeom prst="rect">
            <a:avLst/>
          </a:prstGeom>
        </p:spPr>
      </p:pic>
      <p:pic>
        <p:nvPicPr>
          <p:cNvPr id="99" name="Рисунок 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1553" y="5936558"/>
            <a:ext cx="2051242" cy="240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2732027" y="5198126"/>
            <a:ext cx="17700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підтримує арифметичні операції з числами, датами, </a:t>
            </a:r>
            <a:endParaRPr lang="uk-UA" sz="1100" dirty="0"/>
          </a:p>
        </p:txBody>
      </p:sp>
      <p:cxnSp>
        <p:nvCxnSpPr>
          <p:cNvPr id="102" name="Прямая со стрелкой 101"/>
          <p:cNvCxnSpPr/>
          <p:nvPr/>
        </p:nvCxnSpPr>
        <p:spPr>
          <a:xfrm>
            <a:off x="4007385" y="5521004"/>
            <a:ext cx="287775" cy="49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endCxn id="96" idx="1"/>
          </p:cNvCxnSpPr>
          <p:nvPr/>
        </p:nvCxnSpPr>
        <p:spPr>
          <a:xfrm>
            <a:off x="3983214" y="5544818"/>
            <a:ext cx="882895" cy="31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endCxn id="98" idx="1"/>
          </p:cNvCxnSpPr>
          <p:nvPr/>
        </p:nvCxnSpPr>
        <p:spPr>
          <a:xfrm>
            <a:off x="3219742" y="5691784"/>
            <a:ext cx="2269953" cy="7879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/>
          <p:nvPr/>
        </p:nvCxnSpPr>
        <p:spPr>
          <a:xfrm>
            <a:off x="10637834" y="5773638"/>
            <a:ext cx="417912" cy="189945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9651391" y="5544818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 бітові операції</a:t>
            </a:r>
            <a:endParaRPr lang="uk-UA" sz="1100" dirty="0"/>
          </a:p>
        </p:txBody>
      </p:sp>
      <p:sp>
        <p:nvSpPr>
          <p:cNvPr id="113" name="TextBox 112"/>
          <p:cNvSpPr txBox="1"/>
          <p:nvPr/>
        </p:nvSpPr>
        <p:spPr>
          <a:xfrm>
            <a:off x="10374218" y="6232156"/>
            <a:ext cx="1817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порівняння назв, при чому </a:t>
            </a:r>
            <a:r>
              <a:rPr lang="ru-RU" sz="1100" dirty="0" smtClean="0"/>
              <a:t>через </a:t>
            </a:r>
            <a:r>
              <a:rPr lang="en-US" sz="1100" dirty="0" err="1" smtClean="0"/>
              <a:t>ForeingKey</a:t>
            </a:r>
            <a:r>
              <a:rPr lang="ru-RU" sz="1100" dirty="0" smtClean="0"/>
              <a:t> </a:t>
            </a:r>
            <a:endParaRPr lang="uk-UA" sz="1100" dirty="0"/>
          </a:p>
        </p:txBody>
      </p:sp>
      <p:cxnSp>
        <p:nvCxnSpPr>
          <p:cNvPr id="115" name="Прямая со стрелкой 114"/>
          <p:cNvCxnSpPr>
            <a:stCxn id="113" idx="1"/>
            <a:endCxn id="97" idx="3"/>
          </p:cNvCxnSpPr>
          <p:nvPr/>
        </p:nvCxnSpPr>
        <p:spPr>
          <a:xfrm flipH="1" flipV="1">
            <a:off x="9214579" y="6107200"/>
            <a:ext cx="1159639" cy="340400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74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2" y="166917"/>
            <a:ext cx="4143375" cy="6191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2" y="906022"/>
            <a:ext cx="3333750" cy="1123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2" y="2149952"/>
            <a:ext cx="5686425" cy="666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92" y="3041457"/>
            <a:ext cx="6629400" cy="704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779847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правильне</a:t>
            </a:r>
            <a:r>
              <a:rPr lang="ru-RU" sz="1100" dirty="0" smtClean="0"/>
              <a:t> </a:t>
            </a:r>
            <a:r>
              <a:rPr lang="ru-RU" sz="1100" dirty="0" err="1" smtClean="0"/>
              <a:t>використання</a:t>
            </a:r>
            <a:r>
              <a:rPr lang="ru-RU" sz="1100" dirty="0" smtClean="0"/>
              <a:t> </a:t>
            </a:r>
            <a:r>
              <a:rPr lang="ru-RU" sz="1100" dirty="0" err="1" smtClean="0"/>
              <a:t>кешу</a:t>
            </a:r>
            <a:r>
              <a:rPr lang="ru-RU" sz="1100" dirty="0"/>
              <a:t>:</a:t>
            </a:r>
            <a:endParaRPr lang="uk-UA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2993776" y="3041457"/>
            <a:ext cx="936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/>
              <a:t>запит до </a:t>
            </a:r>
            <a:r>
              <a:rPr lang="ru-RU" sz="1000" dirty="0" err="1" smtClean="0"/>
              <a:t>бази</a:t>
            </a:r>
            <a:endParaRPr lang="uk-UA" sz="1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71128" y="3207397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/>
              <a:t>перший раз </a:t>
            </a:r>
            <a:r>
              <a:rPr lang="ru-RU" sz="1000" dirty="0" err="1"/>
              <a:t>закешувався</a:t>
            </a:r>
            <a:endParaRPr lang="uk-UA" sz="1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92" y="4521305"/>
            <a:ext cx="4610100" cy="9144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92" y="3791332"/>
            <a:ext cx="4267200" cy="704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83746" y="3843675"/>
            <a:ext cx="14051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різниця в тому що </a:t>
            </a:r>
            <a:r>
              <a:rPr lang="uk-UA" sz="1100" dirty="0" smtClean="0">
                <a:solidFill>
                  <a:schemeClr val="accent1"/>
                </a:solidFill>
              </a:rPr>
              <a:t>тут</a:t>
            </a:r>
            <a:r>
              <a:rPr lang="uk-UA" sz="1100" dirty="0" smtClean="0"/>
              <a:t> </a:t>
            </a:r>
            <a:r>
              <a:rPr lang="en-US" sz="1100" dirty="0" err="1" smtClean="0"/>
              <a:t>queryset</a:t>
            </a:r>
            <a:r>
              <a:rPr lang="en-US" sz="1100" dirty="0" smtClean="0"/>
              <a:t> </a:t>
            </a:r>
            <a:r>
              <a:rPr lang="uk-UA" sz="1100" dirty="0" smtClean="0"/>
              <a:t>оцінений повністю</a:t>
            </a:r>
            <a:endParaRPr lang="uk-UA" sz="11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2899318" y="4226312"/>
            <a:ext cx="1973765" cy="55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4125951" y="3958683"/>
            <a:ext cx="747132" cy="2676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2207941" y="5118410"/>
            <a:ext cx="785835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230244" y="5319132"/>
            <a:ext cx="763532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189249" y="4204010"/>
            <a:ext cx="65792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3211551" y="4410386"/>
            <a:ext cx="61331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189" y="115695"/>
            <a:ext cx="2282294" cy="44015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7959" y="909833"/>
            <a:ext cx="4409389" cy="320832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5874" y="1271068"/>
            <a:ext cx="3372923" cy="22997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8657" y="1563757"/>
            <a:ext cx="3671890" cy="23763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2314" y="1854411"/>
            <a:ext cx="4193158" cy="75890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0344" y="2628912"/>
            <a:ext cx="4009180" cy="436947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0344" y="3542804"/>
            <a:ext cx="4262150" cy="789571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7429" y="4421561"/>
            <a:ext cx="4185491" cy="866228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6941400" y="4599364"/>
            <a:ext cx="1020570" cy="60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77959" y="595577"/>
            <a:ext cx="5899074" cy="26512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627483" y="115695"/>
            <a:ext cx="5424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у звичайному випадку аргументи які приходять сюди,  в </a:t>
            </a:r>
            <a:r>
              <a:rPr lang="en-US" sz="1100" dirty="0" smtClean="0"/>
              <a:t>SQL </a:t>
            </a:r>
            <a:r>
              <a:rPr lang="uk-UA" sz="1100" dirty="0" smtClean="0"/>
              <a:t>коді будуть виглядати так:</a:t>
            </a:r>
          </a:p>
          <a:p>
            <a:r>
              <a:rPr lang="en-US" sz="1100" dirty="0" smtClean="0"/>
              <a:t>headline </a:t>
            </a:r>
            <a:r>
              <a:rPr lang="en-US" sz="1100" b="1" dirty="0" smtClean="0">
                <a:solidFill>
                  <a:srgbClr val="FF0000"/>
                </a:solidFill>
              </a:rPr>
              <a:t>AND</a:t>
            </a:r>
            <a:r>
              <a:rPr lang="en-US" sz="1100" dirty="0" smtClean="0"/>
              <a:t> </a:t>
            </a:r>
            <a:r>
              <a:rPr lang="en-US" sz="1100" dirty="0" err="1" smtClean="0"/>
              <a:t>pub_date</a:t>
            </a:r>
            <a:endParaRPr lang="uk-UA" sz="1100" dirty="0"/>
          </a:p>
        </p:txBody>
      </p:sp>
      <p:cxnSp>
        <p:nvCxnSpPr>
          <p:cNvPr id="39" name="Прямая со стрелкой 38"/>
          <p:cNvCxnSpPr/>
          <p:nvPr/>
        </p:nvCxnSpPr>
        <p:spPr>
          <a:xfrm flipH="1">
            <a:off x="8251902" y="289932"/>
            <a:ext cx="1315844" cy="305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67746" y="258967"/>
            <a:ext cx="2735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я</a:t>
            </a:r>
            <a:r>
              <a:rPr lang="uk-UA" sz="1100" dirty="0" err="1" smtClean="0"/>
              <a:t>кщо</a:t>
            </a:r>
            <a:r>
              <a:rPr lang="uk-UA" sz="1100" dirty="0" smtClean="0"/>
              <a:t> хочеш більш закручену логіку треба це</a:t>
            </a:r>
            <a:endParaRPr lang="uk-UA" sz="1100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6704675" y="595577"/>
            <a:ext cx="2963432" cy="34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6593805" y="1152608"/>
            <a:ext cx="204138" cy="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6" idx="2"/>
            <a:endCxn id="27" idx="1"/>
          </p:cNvCxnSpPr>
          <p:nvPr/>
        </p:nvCxnSpPr>
        <p:spPr>
          <a:xfrm>
            <a:off x="6582654" y="1230665"/>
            <a:ext cx="113220" cy="155389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Рисунок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95467" y="5602674"/>
            <a:ext cx="2943225" cy="44767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863670" y="5287789"/>
            <a:ext cx="4286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оператор </a:t>
            </a:r>
            <a:r>
              <a:rPr lang="uk-UA" sz="1100" dirty="0" err="1" smtClean="0"/>
              <a:t>порявняння</a:t>
            </a:r>
            <a:r>
              <a:rPr lang="uk-UA" sz="1100" dirty="0" smtClean="0"/>
              <a:t> двох модельок: (по суті порівнює </a:t>
            </a:r>
            <a:r>
              <a:rPr lang="en-US" sz="1100" dirty="0" smtClean="0"/>
              <a:t>primary key</a:t>
            </a:r>
            <a:r>
              <a:rPr lang="uk-UA" sz="1100" dirty="0" smtClean="0"/>
              <a:t>)</a:t>
            </a:r>
            <a:endParaRPr lang="uk-UA" sz="1100" dirty="0"/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>
            <a:off x="8157742" y="5793058"/>
            <a:ext cx="1981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6067" y="3309293"/>
            <a:ext cx="21194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якщо</a:t>
            </a:r>
            <a:r>
              <a:rPr lang="ru-RU" sz="1100" dirty="0" smtClean="0"/>
              <a:t> </a:t>
            </a:r>
            <a:r>
              <a:rPr lang="ru-RU" sz="1100" dirty="0" err="1" smtClean="0"/>
              <a:t>це</a:t>
            </a:r>
            <a:r>
              <a:rPr lang="ru-RU" sz="1100" dirty="0" smtClean="0"/>
              <a:t> да</a:t>
            </a:r>
            <a:r>
              <a:rPr lang="uk-UA" sz="1100" dirty="0" smtClean="0"/>
              <a:t>є результат як вище:</a:t>
            </a:r>
            <a:endParaRPr lang="uk-UA" sz="1100" dirty="0"/>
          </a:p>
        </p:txBody>
      </p:sp>
      <p:cxnSp>
        <p:nvCxnSpPr>
          <p:cNvPr id="53" name="Прямая со стрелкой 52"/>
          <p:cNvCxnSpPr>
            <a:endCxn id="30" idx="2"/>
          </p:cNvCxnSpPr>
          <p:nvPr/>
        </p:nvCxnSpPr>
        <p:spPr>
          <a:xfrm flipV="1">
            <a:off x="8844934" y="3065859"/>
            <a:ext cx="0" cy="328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914023" y="4212816"/>
            <a:ext cx="1545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то тут так не </a:t>
            </a:r>
            <a:r>
              <a:rPr lang="uk-UA" sz="1100" dirty="0" err="1" smtClean="0"/>
              <a:t>проканає</a:t>
            </a:r>
            <a:r>
              <a:rPr lang="uk-UA" sz="1100" dirty="0" smtClean="0"/>
              <a:t>: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94435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4" y="350682"/>
            <a:ext cx="3171825" cy="581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059" y="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5.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6" y="1129294"/>
            <a:ext cx="5457825" cy="2190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9" y="103989"/>
            <a:ext cx="7867069" cy="92651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10827834" y="306078"/>
            <a:ext cx="7359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64223" y="334062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вказуємо для якого саме </a:t>
            </a:r>
            <a:r>
              <a:rPr lang="uk-UA" sz="1200" dirty="0" err="1" smtClean="0">
                <a:solidFill>
                  <a:srgbClr val="FF0000"/>
                </a:solidFill>
              </a:rPr>
              <a:t>приложения</a:t>
            </a:r>
            <a:r>
              <a:rPr lang="uk-UA" sz="1200" dirty="0" smtClean="0">
                <a:solidFill>
                  <a:srgbClr val="FF0000"/>
                </a:solidFill>
              </a:rPr>
              <a:t> проводити міграцію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409" y="3100039"/>
            <a:ext cx="8100058" cy="350382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8352263" y="3297742"/>
            <a:ext cx="30442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876371" y="2798851"/>
            <a:ext cx="1348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відкриває </a:t>
            </a:r>
            <a:r>
              <a:rPr lang="en-US" sz="1200" dirty="0" err="1" smtClean="0">
                <a:solidFill>
                  <a:srgbClr val="FF0000"/>
                </a:solidFill>
              </a:rPr>
              <a:t>sql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код </a:t>
            </a:r>
            <a:endParaRPr lang="uk-UA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02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" y="323851"/>
            <a:ext cx="1753022" cy="4223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788714"/>
            <a:ext cx="3729155" cy="3824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" y="1224928"/>
            <a:ext cx="3960235" cy="621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862" y="-22581"/>
            <a:ext cx="181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Видалення: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" y="2069235"/>
            <a:ext cx="3808838" cy="916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807625"/>
            <a:ext cx="1991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Копіювання:</a:t>
            </a:r>
            <a:endParaRPr lang="uk-UA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" y="3021247"/>
            <a:ext cx="5458272" cy="8924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" y="4069983"/>
            <a:ext cx="2828740" cy="6055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861034"/>
            <a:ext cx="2955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коли працює </a:t>
            </a:r>
            <a:r>
              <a:rPr lang="uk-UA" sz="1100" dirty="0" smtClean="0">
                <a:solidFill>
                  <a:srgbClr val="FF0000"/>
                </a:solidFill>
              </a:rPr>
              <a:t>наслідування</a:t>
            </a:r>
            <a:r>
              <a:rPr lang="uk-UA" sz="1100" dirty="0" smtClean="0"/>
              <a:t> то треба обидва:</a:t>
            </a:r>
            <a:endParaRPr lang="uk-UA" sz="11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88813" y="3208368"/>
            <a:ext cx="9124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1501219" y="4069983"/>
            <a:ext cx="751327" cy="14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1583473" y="4100815"/>
            <a:ext cx="669073" cy="27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4" y="4992345"/>
            <a:ext cx="3429117" cy="8554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4706404"/>
            <a:ext cx="1685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ManyToManyRelationship</a:t>
            </a:r>
            <a:endParaRPr lang="uk-UA" sz="11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2252546" y="5139862"/>
            <a:ext cx="18511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C3C26"/>
                </a:solidFill>
                <a:latin typeface="Roboto"/>
              </a:rPr>
              <a:t>After duplicating an entry, you must set the many-to-many relations for the new entry:</a:t>
            </a:r>
            <a:endParaRPr lang="uk-UA" sz="10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1991268" y="5545273"/>
            <a:ext cx="261278" cy="16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9" y="5986935"/>
            <a:ext cx="2572679" cy="730514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0" y="5754223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solidFill>
                  <a:srgbClr val="0C4B33"/>
                </a:solidFill>
                <a:latin typeface="Fira Mono"/>
              </a:rPr>
              <a:t>OneToOneField</a:t>
            </a:r>
            <a:endParaRPr lang="uk-UA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1685077" y="6142254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ти маєш копіювати також і </a:t>
            </a:r>
            <a:r>
              <a:rPr lang="en-US" sz="1100" dirty="0" smtClean="0"/>
              <a:t>related object </a:t>
            </a:r>
            <a:r>
              <a:rPr lang="uk-UA" sz="1100" dirty="0" smtClean="0"/>
              <a:t>до </a:t>
            </a:r>
            <a:r>
              <a:rPr lang="en-US" sz="1100" dirty="0" smtClean="0"/>
              <a:t>entry</a:t>
            </a:r>
            <a:endParaRPr lang="uk-UA" sz="11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H="1" flipV="1">
            <a:off x="1248937" y="6255834"/>
            <a:ext cx="515235" cy="9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131453" y="6486004"/>
            <a:ext cx="1286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401444" y="5754223"/>
            <a:ext cx="782288" cy="59259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9452" y="366374"/>
            <a:ext cx="5540530" cy="3766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971386" y="50135"/>
            <a:ext cx="114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Updating</a:t>
            </a:r>
            <a:endParaRPr lang="uk-UA" sz="2000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3649" y="901804"/>
            <a:ext cx="3360583" cy="666259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9452" y="759654"/>
            <a:ext cx="1413534" cy="175776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9452" y="1641275"/>
            <a:ext cx="5756004" cy="67412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973593" y="1535691"/>
            <a:ext cx="3801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err="1" smtClean="0"/>
              <a:t>ти</a:t>
            </a:r>
            <a:r>
              <a:rPr lang="ru-RU" sz="1100" dirty="0" smtClean="0"/>
              <a:t> </a:t>
            </a:r>
            <a:r>
              <a:rPr lang="ru-RU" sz="1100" dirty="0" err="1" smtClean="0"/>
              <a:t>можеш</a:t>
            </a:r>
            <a:r>
              <a:rPr lang="ru-RU" sz="1100" dirty="0" smtClean="0"/>
              <a:t> ф</a:t>
            </a:r>
            <a:r>
              <a:rPr lang="uk-UA" sz="1100" dirty="0" err="1" smtClean="0"/>
              <a:t>ільтрувати</a:t>
            </a:r>
            <a:r>
              <a:rPr lang="uk-UA" sz="1100" dirty="0" smtClean="0"/>
              <a:t> на основі </a:t>
            </a:r>
            <a:r>
              <a:rPr lang="en-US" sz="1100" dirty="0" smtClean="0"/>
              <a:t>related models, </a:t>
            </a:r>
            <a:r>
              <a:rPr lang="uk-UA" sz="1100" dirty="0" smtClean="0"/>
              <a:t>але ти не можеш </a:t>
            </a:r>
            <a:r>
              <a:rPr lang="en-US" sz="1100" dirty="0" smtClean="0"/>
              <a:t>update </a:t>
            </a:r>
            <a:r>
              <a:rPr lang="uk-UA" sz="1100" dirty="0" smtClean="0"/>
              <a:t>інші модельки</a:t>
            </a:r>
            <a:endParaRPr lang="uk-UA" sz="1100" dirty="0"/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20380" y="2672211"/>
            <a:ext cx="4039602" cy="2430726"/>
          </a:xfrm>
          <a:prstGeom prst="rect">
            <a:avLst/>
          </a:prstGeom>
        </p:spPr>
      </p:pic>
      <p:cxnSp>
        <p:nvCxnSpPr>
          <p:cNvPr id="41" name="Прямая со стрелкой 40"/>
          <p:cNvCxnSpPr/>
          <p:nvPr/>
        </p:nvCxnSpPr>
        <p:spPr>
          <a:xfrm flipV="1">
            <a:off x="5545121" y="2315402"/>
            <a:ext cx="0" cy="357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32986" y="2392771"/>
            <a:ext cx="3618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під час підтягування з бази витягти також і </a:t>
            </a:r>
            <a:r>
              <a:rPr lang="en-US" sz="1100" dirty="0" smtClean="0"/>
              <a:t>related objects</a:t>
            </a:r>
            <a:endParaRPr lang="uk-UA" sz="1100" dirty="0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>
            <a:off x="5783940" y="4739857"/>
            <a:ext cx="14581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>
            <a:off x="6513037" y="1751134"/>
            <a:ext cx="384418" cy="40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Рисунок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6495" y="990459"/>
            <a:ext cx="1629918" cy="38843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416235" y="711019"/>
            <a:ext cx="2459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якщо</a:t>
            </a:r>
            <a:r>
              <a:rPr lang="ru-RU" sz="1100" dirty="0" smtClean="0"/>
              <a:t> </a:t>
            </a:r>
            <a:r>
              <a:rPr lang="ru-RU" sz="1100" dirty="0" err="1" smtClean="0"/>
              <a:t>апдейтити</a:t>
            </a:r>
            <a:r>
              <a:rPr lang="ru-RU" sz="1100" dirty="0" smtClean="0"/>
              <a:t> </a:t>
            </a:r>
            <a:r>
              <a:rPr lang="ru-RU" sz="1100" dirty="0" err="1" smtClean="0"/>
              <a:t>кожен</a:t>
            </a:r>
            <a:r>
              <a:rPr lang="ru-RU" sz="1100" dirty="0" smtClean="0"/>
              <a:t> об</a:t>
            </a:r>
            <a:r>
              <a:rPr lang="uk-UA" sz="1100" dirty="0" err="1" smtClean="0"/>
              <a:t>ʼєкт</a:t>
            </a:r>
            <a:r>
              <a:rPr lang="uk-UA" sz="1100" dirty="0" smtClean="0"/>
              <a:t> окремо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63245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180980" y="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Aggregation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83" y="369332"/>
            <a:ext cx="4359560" cy="35991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8" y="39783"/>
            <a:ext cx="4708642" cy="37479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" y="3783838"/>
            <a:ext cx="4708642" cy="2955667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290456" y="1602889"/>
            <a:ext cx="2485017" cy="21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376979" y="2323652"/>
            <a:ext cx="1398494" cy="215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151068" y="3187511"/>
            <a:ext cx="3115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1532964" y="4206240"/>
            <a:ext cx="1726603" cy="215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350" y="1681465"/>
            <a:ext cx="2498800" cy="3641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5473" y="150061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>
                <a:solidFill>
                  <a:srgbClr val="FF0000"/>
                </a:solidFill>
              </a:rPr>
              <a:t>екв</a:t>
            </a:r>
            <a:r>
              <a:rPr lang="uk-UA" sz="1100" dirty="0" smtClean="0">
                <a:solidFill>
                  <a:srgbClr val="FF0000"/>
                </a:solidFill>
              </a:rPr>
              <a:t>і</a:t>
            </a:r>
            <a:r>
              <a:rPr lang="ru-RU" sz="1100" dirty="0" smtClean="0">
                <a:solidFill>
                  <a:srgbClr val="FF0000"/>
                </a:solidFill>
              </a:rPr>
              <a:t>валентно: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154" y="4031462"/>
            <a:ext cx="3594843" cy="392585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6609576" y="4206240"/>
            <a:ext cx="877746" cy="215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959275" y="4391626"/>
            <a:ext cx="8390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90042" y="4163503"/>
            <a:ext cx="1850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шо тут </a:t>
            </a:r>
            <a:r>
              <a:rPr lang="uk-UA" sz="1100" dirty="0" err="1" smtClean="0">
                <a:solidFill>
                  <a:srgbClr val="FF0000"/>
                </a:solidFill>
              </a:rPr>
              <a:t>вкажеш</a:t>
            </a:r>
            <a:r>
              <a:rPr lang="uk-UA" sz="1100" dirty="0" smtClean="0">
                <a:solidFill>
                  <a:srgbClr val="FF0000"/>
                </a:solidFill>
              </a:rPr>
              <a:t> то і згенерує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154" y="4482776"/>
            <a:ext cx="5760071" cy="5380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58157" y="4424047"/>
            <a:ext cx="20810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декілька через кому одночасно</a:t>
            </a:r>
            <a:endParaRPr lang="uk-UA" sz="1100" dirty="0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6609575" y="4816338"/>
            <a:ext cx="2760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671" y="167391"/>
            <a:ext cx="4570095" cy="24451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92189" y="0"/>
            <a:ext cx="2422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різниця між агрегацією та анотацією: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8315661" y="1422258"/>
            <a:ext cx="398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154" y="5103005"/>
            <a:ext cx="3986184" cy="1628367"/>
          </a:xfrm>
          <a:prstGeom prst="rect">
            <a:avLst/>
          </a:prstGeom>
        </p:spPr>
      </p:pic>
      <p:cxnSp>
        <p:nvCxnSpPr>
          <p:cNvPr id="32" name="Прямая соединительная линия 31"/>
          <p:cNvCxnSpPr/>
          <p:nvPr/>
        </p:nvCxnSpPr>
        <p:spPr>
          <a:xfrm>
            <a:off x="5045336" y="6067313"/>
            <a:ext cx="3753002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539" y="6163075"/>
            <a:ext cx="4782358" cy="65049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798338" y="5936508"/>
            <a:ext cx="2698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неправильний результат, щоб виправити:</a:t>
            </a:r>
            <a:endParaRPr lang="uk-UA" sz="1100" dirty="0"/>
          </a:p>
        </p:txBody>
      </p:sp>
      <p:cxnSp>
        <p:nvCxnSpPr>
          <p:cNvPr id="36" name="Прямая со стрелкой 35"/>
          <p:cNvCxnSpPr>
            <a:stCxn id="34" idx="1"/>
          </p:cNvCxnSpPr>
          <p:nvPr/>
        </p:nvCxnSpPr>
        <p:spPr>
          <a:xfrm flipH="1">
            <a:off x="4940256" y="6067313"/>
            <a:ext cx="3858082" cy="213005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34" idx="1"/>
          </p:cNvCxnSpPr>
          <p:nvPr/>
        </p:nvCxnSpPr>
        <p:spPr>
          <a:xfrm flipH="1">
            <a:off x="4959275" y="6067313"/>
            <a:ext cx="3839063" cy="488543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H="1">
            <a:off x="10295068" y="6078071"/>
            <a:ext cx="473337" cy="85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11238602" y="6098374"/>
            <a:ext cx="257911" cy="9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886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" y="467827"/>
            <a:ext cx="6037729" cy="385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33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" y="894084"/>
            <a:ext cx="4908737" cy="2231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187"/>
            <a:ext cx="6849259" cy="364157"/>
          </a:xfrm>
          <a:prstGeom prst="rect">
            <a:avLst/>
          </a:prstGeom>
        </p:spPr>
      </p:pic>
      <p:cxnSp>
        <p:nvCxnSpPr>
          <p:cNvPr id="8" name="Прямая со стрелкой 7"/>
          <p:cNvCxnSpPr>
            <a:stCxn id="6" idx="2"/>
          </p:cNvCxnSpPr>
          <p:nvPr/>
        </p:nvCxnSpPr>
        <p:spPr>
          <a:xfrm flipH="1">
            <a:off x="3424629" y="454344"/>
            <a:ext cx="1" cy="20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1" y="1359755"/>
            <a:ext cx="5338203" cy="284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334" y="1117208"/>
            <a:ext cx="15744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використання фільтрів:</a:t>
            </a:r>
            <a:endParaRPr lang="uk-UA" sz="11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1" y="1764254"/>
            <a:ext cx="5985505" cy="171522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0" y="3527275"/>
            <a:ext cx="6045070" cy="347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30" y="3937801"/>
            <a:ext cx="5551618" cy="29918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30" y="4317852"/>
            <a:ext cx="7200676" cy="31612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9261" y="369332"/>
            <a:ext cx="2988000" cy="152612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9261" y="1976323"/>
            <a:ext cx="3571819" cy="47844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9261" y="2535627"/>
            <a:ext cx="4373432" cy="2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08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2" y="148493"/>
            <a:ext cx="2049734" cy="9845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2" y="1133011"/>
            <a:ext cx="6856606" cy="387817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4806176" y="1326995"/>
            <a:ext cx="11931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379141" y="1066105"/>
            <a:ext cx="17841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587733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C3C26"/>
                </a:solidFill>
                <a:latin typeface="Roboto"/>
              </a:rPr>
              <a:t>Adding extra manager methods</a:t>
            </a:r>
            <a:endParaRPr lang="en-US" sz="1400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02766" y="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C3C26"/>
                </a:solidFill>
                <a:latin typeface="Roboto"/>
              </a:rPr>
              <a:t>Managers</a:t>
            </a:r>
            <a:endParaRPr lang="en-US" b="0" i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2" y="1983718"/>
            <a:ext cx="5190777" cy="4674048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H="1" flipV="1">
            <a:off x="234176" y="2520176"/>
            <a:ext cx="1471961" cy="316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390292" y="2676292"/>
            <a:ext cx="14496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40713"/>
            <a:ext cx="5860895" cy="2105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93408" y="4396893"/>
            <a:ext cx="2566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/>
              <a:t>допілюємо</a:t>
            </a:r>
            <a:r>
              <a:rPr lang="uk-UA" sz="1100" dirty="0" smtClean="0"/>
              <a:t> новий атрибут до модельки</a:t>
            </a:r>
            <a:endParaRPr lang="uk-UA" sz="1100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2793408" y="4658503"/>
            <a:ext cx="2325002" cy="208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953" y="2280587"/>
            <a:ext cx="4439563" cy="20067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766" y="4764763"/>
            <a:ext cx="3059036" cy="5898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137" y="4320742"/>
            <a:ext cx="6831864" cy="404206"/>
          </a:xfrm>
          <a:prstGeom prst="rect">
            <a:avLst/>
          </a:prstGeom>
        </p:spPr>
      </p:pic>
      <p:cxnSp>
        <p:nvCxnSpPr>
          <p:cNvPr id="24" name="Прямая со стрелкой 23"/>
          <p:cNvCxnSpPr/>
          <p:nvPr/>
        </p:nvCxnSpPr>
        <p:spPr>
          <a:xfrm flipH="1" flipV="1">
            <a:off x="7850459" y="4226104"/>
            <a:ext cx="2352907" cy="10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5436104" y="2642839"/>
            <a:ext cx="1366140" cy="0"/>
          </a:xfrm>
          <a:prstGeom prst="line">
            <a:avLst/>
          </a:prstGeom>
          <a:ln w="28575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687122" y="2810107"/>
            <a:ext cx="1550019" cy="11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934" y="77340"/>
            <a:ext cx="5256935" cy="2163431"/>
          </a:xfrm>
          <a:prstGeom prst="rect">
            <a:avLst/>
          </a:prstGeom>
        </p:spPr>
      </p:pic>
      <p:cxnSp>
        <p:nvCxnSpPr>
          <p:cNvPr id="31" name="Прямая соединительная линия 30"/>
          <p:cNvCxnSpPr/>
          <p:nvPr/>
        </p:nvCxnSpPr>
        <p:spPr>
          <a:xfrm>
            <a:off x="7337502" y="237701"/>
            <a:ext cx="15946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7081024" y="791737"/>
            <a:ext cx="1940313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7214839" y="1945146"/>
            <a:ext cx="14162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7237141" y="2074127"/>
            <a:ext cx="1438508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7214839" y="2223035"/>
            <a:ext cx="14162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103005" y="148493"/>
            <a:ext cx="1984917" cy="44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використання декількох менеджерів</a:t>
            </a:r>
            <a:endParaRPr lang="uk-UA" sz="1100" dirty="0"/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7834" y="5559242"/>
            <a:ext cx="4465018" cy="220286"/>
          </a:xfrm>
          <a:prstGeom prst="rect">
            <a:avLst/>
          </a:prstGeom>
        </p:spPr>
      </p:pic>
      <p:cxnSp>
        <p:nvCxnSpPr>
          <p:cNvPr id="43" name="Прямая соединительная линия 42"/>
          <p:cNvCxnSpPr/>
          <p:nvPr/>
        </p:nvCxnSpPr>
        <p:spPr>
          <a:xfrm>
            <a:off x="6380500" y="5741927"/>
            <a:ext cx="12642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76069" y="1741621"/>
            <a:ext cx="3349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менеджер що стоїть оголошений першим вважатиметься </a:t>
            </a:r>
            <a:r>
              <a:rPr lang="uk-UA" sz="1100" dirty="0" err="1" smtClean="0"/>
              <a:t>дефолтним</a:t>
            </a:r>
            <a:endParaRPr lang="uk-UA" sz="1100" dirty="0"/>
          </a:p>
        </p:txBody>
      </p:sp>
      <p:cxnSp>
        <p:nvCxnSpPr>
          <p:cNvPr id="46" name="Прямая со стрелкой 45"/>
          <p:cNvCxnSpPr/>
          <p:nvPr/>
        </p:nvCxnSpPr>
        <p:spPr>
          <a:xfrm flipH="1">
            <a:off x="8631044" y="1889391"/>
            <a:ext cx="279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41" idx="0"/>
          </p:cNvCxnSpPr>
          <p:nvPr/>
        </p:nvCxnSpPr>
        <p:spPr>
          <a:xfrm flipH="1">
            <a:off x="7570343" y="2172508"/>
            <a:ext cx="2532662" cy="338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Рисунок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6104" y="5931758"/>
            <a:ext cx="1876425" cy="257175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7834" y="6229624"/>
            <a:ext cx="6180565" cy="20061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373850" y="5813204"/>
            <a:ext cx="26035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цей менеджер повертає </a:t>
            </a:r>
            <a:r>
              <a:rPr lang="en-US" sz="1100" dirty="0" smtClean="0"/>
              <a:t>related objects, </a:t>
            </a:r>
            <a:endParaRPr lang="uk-UA" sz="1100" dirty="0" smtClean="0"/>
          </a:p>
          <a:p>
            <a:r>
              <a:rPr lang="uk-UA" sz="1100" dirty="0" smtClean="0"/>
              <a:t>навіть якщо поле </a:t>
            </a:r>
            <a:r>
              <a:rPr lang="en-US" sz="1100" dirty="0" smtClean="0">
                <a:solidFill>
                  <a:schemeClr val="accent5"/>
                </a:solidFill>
              </a:rPr>
              <a:t>question</a:t>
            </a:r>
            <a:r>
              <a:rPr lang="en-US" sz="1100" dirty="0" smtClean="0"/>
              <a:t> </a:t>
            </a:r>
            <a:r>
              <a:rPr lang="uk-UA" sz="1100" dirty="0" smtClean="0"/>
              <a:t>видалене</a:t>
            </a:r>
            <a:endParaRPr lang="uk-UA" sz="1100" dirty="0"/>
          </a:p>
        </p:txBody>
      </p:sp>
      <p:cxnSp>
        <p:nvCxnSpPr>
          <p:cNvPr id="53" name="Прямая со стрелкой 52"/>
          <p:cNvCxnSpPr/>
          <p:nvPr/>
        </p:nvCxnSpPr>
        <p:spPr>
          <a:xfrm flipH="1">
            <a:off x="7337503" y="6123692"/>
            <a:ext cx="1124299" cy="131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>
            <a:endCxn id="49" idx="3"/>
          </p:cNvCxnSpPr>
          <p:nvPr/>
        </p:nvCxnSpPr>
        <p:spPr>
          <a:xfrm flipH="1">
            <a:off x="7312529" y="5938722"/>
            <a:ext cx="142875" cy="12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072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8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99684" y="0"/>
            <a:ext cx="2871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C3C26"/>
                </a:solidFill>
                <a:latin typeface="Roboto"/>
              </a:rPr>
              <a:t>class-based views</a:t>
            </a:r>
            <a:endParaRPr lang="en-US" sz="2400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91136" cy="10051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36" y="0"/>
            <a:ext cx="2408548" cy="1185860"/>
          </a:xfrm>
          <a:prstGeom prst="rect">
            <a:avLst/>
          </a:prstGeom>
        </p:spPr>
      </p:pic>
      <p:cxnSp>
        <p:nvCxnSpPr>
          <p:cNvPr id="6" name="Прямая со стрелкой 5"/>
          <p:cNvCxnSpPr>
            <a:endCxn id="3" idx="3"/>
          </p:cNvCxnSpPr>
          <p:nvPr/>
        </p:nvCxnSpPr>
        <p:spPr>
          <a:xfrm>
            <a:off x="2152185" y="502597"/>
            <a:ext cx="3389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05896" y="271765"/>
            <a:ext cx="431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err="1" smtClean="0">
                <a:solidFill>
                  <a:schemeClr val="accent1"/>
                </a:solidFill>
              </a:rPr>
              <a:t>еквів</a:t>
            </a:r>
            <a:endParaRPr lang="uk-UA" sz="900" dirty="0">
              <a:solidFill>
                <a:schemeClr val="accent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136" y="1329359"/>
            <a:ext cx="2321080" cy="9780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0870" y="1105224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використання у </a:t>
            </a:r>
            <a:r>
              <a:rPr lang="en-US" sz="1100" dirty="0" err="1" smtClean="0"/>
              <a:t>url</a:t>
            </a:r>
            <a:r>
              <a:rPr lang="en-US" sz="1100" dirty="0" smtClean="0"/>
              <a:t> </a:t>
            </a:r>
            <a:r>
              <a:rPr lang="en-US" sz="1100" dirty="0" err="1" smtClean="0"/>
              <a:t>resover</a:t>
            </a:r>
            <a:endParaRPr lang="uk-UA" sz="11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36" y="1028739"/>
            <a:ext cx="2494272" cy="12786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30968"/>
            <a:ext cx="2287162" cy="363566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 flipH="1" flipV="1">
            <a:off x="1081668" y="1668081"/>
            <a:ext cx="802888" cy="66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234176" y="1795346"/>
            <a:ext cx="5129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34176" y="2609385"/>
            <a:ext cx="4795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83112" y="1519430"/>
            <a:ext cx="89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перезапис атрибута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36" y="2716924"/>
            <a:ext cx="3750062" cy="55365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72267" y="2674004"/>
            <a:ext cx="2037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ще один спосіб задати атрибут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2537424" y="3059430"/>
            <a:ext cx="9752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3270575"/>
            <a:ext cx="3746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під час використання </a:t>
            </a:r>
            <a:r>
              <a:rPr lang="en-US" sz="1000" dirty="0" err="1" smtClean="0"/>
              <a:t>mixins</a:t>
            </a:r>
            <a:r>
              <a:rPr lang="en-US" sz="1000" dirty="0" smtClean="0"/>
              <a:t>: </a:t>
            </a:r>
            <a:r>
              <a:rPr lang="uk-UA" sz="1000" dirty="0" smtClean="0"/>
              <a:t>тільки один клас може </a:t>
            </a:r>
            <a:r>
              <a:rPr lang="uk-UA" sz="1000" dirty="0" err="1" smtClean="0"/>
              <a:t>наслідуватися</a:t>
            </a:r>
            <a:r>
              <a:rPr lang="uk-UA" sz="1000" dirty="0" smtClean="0"/>
              <a:t> від </a:t>
            </a:r>
            <a:r>
              <a:rPr lang="en-US" sz="1000" b="1" dirty="0" smtClean="0"/>
              <a:t>View</a:t>
            </a:r>
            <a:r>
              <a:rPr lang="en-US" sz="1000" dirty="0" smtClean="0"/>
              <a:t>, </a:t>
            </a:r>
            <a:r>
              <a:rPr lang="ru-RU" sz="1000" dirty="0" err="1" smtClean="0"/>
              <a:t>решта</a:t>
            </a:r>
            <a:r>
              <a:rPr lang="ru-RU" sz="1000" dirty="0" smtClean="0"/>
              <a:t> </a:t>
            </a:r>
            <a:r>
              <a:rPr lang="ru-RU" sz="1000" dirty="0" err="1" smtClean="0"/>
              <a:t>повинн</a:t>
            </a:r>
            <a:r>
              <a:rPr lang="uk-UA" sz="1000" dirty="0" smtClean="0"/>
              <a:t>і бути </a:t>
            </a:r>
            <a:r>
              <a:rPr lang="en-US" sz="1000" b="1" dirty="0" err="1" smtClean="0"/>
              <a:t>mixins</a:t>
            </a:r>
            <a:r>
              <a:rPr lang="en-US" sz="1000" dirty="0" smtClean="0"/>
              <a:t>, </a:t>
            </a:r>
            <a:r>
              <a:rPr lang="ru-RU" sz="1000" dirty="0" err="1" smtClean="0"/>
              <a:t>тод</a:t>
            </a:r>
            <a:r>
              <a:rPr lang="uk-UA" sz="1000" dirty="0" smtClean="0"/>
              <a:t>і під час </a:t>
            </a:r>
            <a:r>
              <a:rPr lang="en-US" sz="1000" dirty="0" smtClean="0"/>
              <a:t>multiple inheritance </a:t>
            </a:r>
            <a:r>
              <a:rPr lang="uk-UA" sz="1000" dirty="0" smtClean="0"/>
              <a:t>не буде ніяких помилок</a:t>
            </a:r>
            <a:endParaRPr lang="uk-UA" sz="1000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3" y="3977807"/>
            <a:ext cx="4007666" cy="2342611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348" y="3547574"/>
            <a:ext cx="3844172" cy="31642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321660" y="4286250"/>
            <a:ext cx="1788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function-based view </a:t>
            </a:r>
            <a:r>
              <a:rPr lang="ru-RU" sz="1100" dirty="0" err="1" smtClean="0"/>
              <a:t>що</a:t>
            </a:r>
            <a:r>
              <a:rPr lang="ru-RU" sz="1100" dirty="0" smtClean="0"/>
              <a:t> </a:t>
            </a:r>
            <a:r>
              <a:rPr lang="ru-RU" sz="1100" dirty="0" err="1" smtClean="0"/>
              <a:t>обробля</a:t>
            </a:r>
            <a:r>
              <a:rPr lang="uk-UA" sz="1100" dirty="0" smtClean="0"/>
              <a:t>є просту </a:t>
            </a:r>
            <a:r>
              <a:rPr lang="en-US" sz="1100" dirty="0" smtClean="0"/>
              <a:t>form</a:t>
            </a:r>
            <a:endParaRPr lang="uk-UA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6320790" y="3977807"/>
            <a:ext cx="1135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class-based view</a:t>
            </a:r>
            <a:endParaRPr lang="uk-UA" sz="1100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560" y="441553"/>
            <a:ext cx="5423535" cy="14630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189434" y="1185860"/>
            <a:ext cx="4993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застосування </a:t>
            </a:r>
            <a:r>
              <a:rPr lang="uk-UA" sz="1100" dirty="0" smtClean="0">
                <a:solidFill>
                  <a:srgbClr val="FF0000"/>
                </a:solidFill>
              </a:rPr>
              <a:t>декораторів</a:t>
            </a:r>
            <a:r>
              <a:rPr lang="uk-UA" sz="1100" dirty="0" smtClean="0"/>
              <a:t> до результату виконання </a:t>
            </a:r>
            <a:r>
              <a:rPr lang="en-US" sz="1100" dirty="0" err="1" smtClean="0"/>
              <a:t>as_view</a:t>
            </a:r>
            <a:r>
              <a:rPr lang="uk-UA" sz="1100" dirty="0" smtClean="0"/>
              <a:t>()</a:t>
            </a:r>
            <a:r>
              <a:rPr lang="en-US" sz="1100" dirty="0" smtClean="0"/>
              <a:t> </a:t>
            </a:r>
            <a:r>
              <a:rPr lang="uk-UA" sz="1100" dirty="0" smtClean="0"/>
              <a:t>яка повертає </a:t>
            </a:r>
            <a:r>
              <a:rPr lang="uk-UA" sz="1100" dirty="0" err="1" smtClean="0"/>
              <a:t>фу</a:t>
            </a:r>
            <a:r>
              <a:rPr lang="uk-UA" sz="1100" dirty="0" smtClean="0"/>
              <a:t>-ю</a:t>
            </a:r>
            <a:endParaRPr lang="uk-UA" sz="1100" dirty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6320790" y="1567041"/>
            <a:ext cx="8343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6189434" y="1734873"/>
            <a:ext cx="11829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8560" y="1950317"/>
            <a:ext cx="3452500" cy="153291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60" y="2354556"/>
            <a:ext cx="3589973" cy="58865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81060" y="1999524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chemeClr val="accent1"/>
                </a:solidFill>
              </a:rPr>
              <a:t>стислий запис: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39" name="Прямая со стрелкой 38"/>
          <p:cNvCxnSpPr>
            <a:endCxn id="36" idx="1"/>
          </p:cNvCxnSpPr>
          <p:nvPr/>
        </p:nvCxnSpPr>
        <p:spPr>
          <a:xfrm flipV="1">
            <a:off x="7770983" y="2648884"/>
            <a:ext cx="710077" cy="4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10892790" y="2558471"/>
            <a:ext cx="1017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Рисунок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8785" y="3148848"/>
            <a:ext cx="3552204" cy="1792322"/>
          </a:xfrm>
          <a:prstGeom prst="rect">
            <a:avLst/>
          </a:prstGeom>
        </p:spPr>
      </p:pic>
      <p:cxnSp>
        <p:nvCxnSpPr>
          <p:cNvPr id="44" name="Прямая со стрелкой 43"/>
          <p:cNvCxnSpPr/>
          <p:nvPr/>
        </p:nvCxnSpPr>
        <p:spPr>
          <a:xfrm>
            <a:off x="9212580" y="3298244"/>
            <a:ext cx="787036" cy="24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999616" y="329824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короткий запис</a:t>
            </a:r>
            <a:endParaRPr lang="uk-UA" sz="1100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110032" y="3988902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довгий запис</a:t>
            </a:r>
            <a:endParaRPr lang="uk-UA" sz="1100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597505" y="592930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декорування</a:t>
            </a:r>
            <a:endParaRPr lang="uk-UA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418134" y="418058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1</a:t>
            </a:r>
            <a:endParaRPr lang="uk-UA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8418134" y="43557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2</a:t>
            </a:r>
            <a:endParaRPr lang="uk-UA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7291364" y="4250512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порядок виконання</a:t>
            </a:r>
            <a:endParaRPr lang="uk-UA" sz="1000" dirty="0"/>
          </a:p>
        </p:txBody>
      </p:sp>
      <p:pic>
        <p:nvPicPr>
          <p:cNvPr id="51" name="Рисунок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0920" y="5320293"/>
            <a:ext cx="2971800" cy="100012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98280" y="5090566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зрозуміти що таке </a:t>
            </a:r>
            <a:r>
              <a:rPr lang="en-US" sz="1100" dirty="0" smtClean="0"/>
              <a:t>dispatch</a:t>
            </a:r>
            <a:endParaRPr lang="uk-UA" sz="1100" dirty="0"/>
          </a:p>
        </p:txBody>
      </p:sp>
      <p:cxnSp>
        <p:nvCxnSpPr>
          <p:cNvPr id="54" name="Прямая со стрелкой 53"/>
          <p:cNvCxnSpPr/>
          <p:nvPr/>
        </p:nvCxnSpPr>
        <p:spPr>
          <a:xfrm flipH="1" flipV="1">
            <a:off x="5886450" y="3298244"/>
            <a:ext cx="3211830" cy="205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23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46449" cy="39643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59" y="61332"/>
            <a:ext cx="2564594" cy="98142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659" y="1159843"/>
            <a:ext cx="2930929" cy="10576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659" y="2334554"/>
            <a:ext cx="2830543" cy="169057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666588" y="-941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C3C26"/>
                </a:solidFill>
                <a:latin typeface="Roboto"/>
              </a:rPr>
              <a:t>Built-in class-based generic views</a:t>
            </a:r>
            <a:endParaRPr lang="en-US" b="0" i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8090" y="284946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</a:t>
            </a:r>
            <a:r>
              <a:rPr lang="uk-UA" dirty="0" err="1" smtClean="0"/>
              <a:t>ʼюшки</a:t>
            </a:r>
            <a:r>
              <a:rPr lang="uk-UA" dirty="0" smtClean="0"/>
              <a:t> на основі класів</a:t>
            </a:r>
            <a:endParaRPr lang="uk-UA" dirty="0"/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>
          <a:xfrm flipH="1">
            <a:off x="5575610" y="469612"/>
            <a:ext cx="1192480" cy="2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1538868" y="469612"/>
            <a:ext cx="2453269" cy="44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5988205" y="2060214"/>
            <a:ext cx="479502" cy="1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66202" y="1860512"/>
            <a:ext cx="5275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1"/>
                </a:solidFill>
              </a:rPr>
              <a:t>це вбудована ф-я яка викликає нашу </a:t>
            </a:r>
            <a:r>
              <a:rPr lang="uk-UA" sz="1200" dirty="0" err="1" smtClean="0">
                <a:solidFill>
                  <a:schemeClr val="accent1"/>
                </a:solidFill>
              </a:rPr>
              <a:t>вʼюшку</a:t>
            </a:r>
            <a:r>
              <a:rPr lang="uk-UA" sz="1200" dirty="0" smtClean="0">
                <a:solidFill>
                  <a:schemeClr val="accent1"/>
                </a:solidFill>
              </a:rPr>
              <a:t> (яка є </a:t>
            </a:r>
            <a:r>
              <a:rPr lang="uk-UA" sz="1200" dirty="0" err="1" smtClean="0">
                <a:solidFill>
                  <a:schemeClr val="accent1"/>
                </a:solidFill>
              </a:rPr>
              <a:t>пайтон</a:t>
            </a:r>
            <a:r>
              <a:rPr lang="uk-UA" sz="1200" dirty="0" smtClean="0">
                <a:solidFill>
                  <a:schemeClr val="accent1"/>
                </a:solidFill>
              </a:rPr>
              <a:t>-класом) як функцію</a:t>
            </a:r>
            <a:endParaRPr lang="uk-UA" sz="1200" dirty="0">
              <a:solidFill>
                <a:schemeClr val="accent1"/>
              </a:solidFill>
            </a:endParaRPr>
          </a:p>
        </p:txBody>
      </p:sp>
      <p:cxnSp>
        <p:nvCxnSpPr>
          <p:cNvPr id="17" name="Прямая со стрелкой 16"/>
          <p:cNvCxnSpPr>
            <a:endCxn id="3" idx="2"/>
          </p:cNvCxnSpPr>
          <p:nvPr/>
        </p:nvCxnSpPr>
        <p:spPr>
          <a:xfrm flipH="1" flipV="1">
            <a:off x="5017956" y="1042755"/>
            <a:ext cx="858898" cy="817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89463" y="614579"/>
            <a:ext cx="572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тут відбувається магія: </a:t>
            </a:r>
            <a:r>
              <a:rPr lang="en-US" sz="1200" dirty="0" smtClean="0"/>
              <a:t>Django </a:t>
            </a:r>
            <a:r>
              <a:rPr lang="uk-UA" sz="1200" dirty="0" smtClean="0"/>
              <a:t>сам створює все необхідне на основі модельки, яку ти йому вказав, і в </a:t>
            </a:r>
            <a:r>
              <a:rPr lang="uk-UA" sz="1200" dirty="0" err="1" smtClean="0"/>
              <a:t>темплейті</a:t>
            </a:r>
            <a:r>
              <a:rPr lang="uk-UA" sz="1200" dirty="0" smtClean="0"/>
              <a:t> ти зразу можеш це використовувати (наприклад всі </a:t>
            </a:r>
            <a:r>
              <a:rPr lang="uk-UA" sz="1200" dirty="0" err="1" smtClean="0"/>
              <a:t>обʼєкти</a:t>
            </a:r>
            <a:r>
              <a:rPr lang="uk-UA" sz="1200" dirty="0" smtClean="0"/>
              <a:t> </a:t>
            </a:r>
            <a:r>
              <a:rPr lang="en-US" sz="1200" dirty="0" smtClean="0"/>
              <a:t>Publisher </a:t>
            </a:r>
            <a:r>
              <a:rPr lang="uk-UA" sz="1200" dirty="0" smtClean="0"/>
              <a:t>які залиті в базу доступні через вбудовану змінну)</a:t>
            </a:r>
            <a:endParaRPr lang="uk-UA" sz="1200" dirty="0"/>
          </a:p>
        </p:txBody>
      </p:sp>
      <p:cxnSp>
        <p:nvCxnSpPr>
          <p:cNvPr id="21" name="Прямая со стрелкой 20"/>
          <p:cNvCxnSpPr>
            <a:stCxn id="19" idx="1"/>
          </p:cNvCxnSpPr>
          <p:nvPr/>
        </p:nvCxnSpPr>
        <p:spPr>
          <a:xfrm flipH="1" flipV="1">
            <a:off x="5061721" y="914400"/>
            <a:ext cx="1327742" cy="23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6171850" y="1155412"/>
            <a:ext cx="4410657" cy="202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25592" y="3648636"/>
            <a:ext cx="3334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а тут ти по суті просто працюєш уже як з атрибутами</a:t>
            </a:r>
            <a:endParaRPr lang="uk-UA" sz="11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H="1" flipV="1">
            <a:off x="5725592" y="3471677"/>
            <a:ext cx="262613" cy="24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457200" y="608372"/>
            <a:ext cx="4604521" cy="2759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04103" y="2732127"/>
            <a:ext cx="289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надзвичайно просто і круто</a:t>
            </a:r>
            <a:endParaRPr lang="uk-UA" dirty="0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42" y="4493922"/>
            <a:ext cx="5505450" cy="20859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23224" y="4661210"/>
            <a:ext cx="2536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на основі якої модельки будуватися</a:t>
            </a:r>
            <a:endParaRPr lang="uk-UA" sz="12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 стрелкой 34"/>
          <p:cNvCxnSpPr>
            <a:stCxn id="33" idx="1"/>
          </p:cNvCxnSpPr>
          <p:nvPr/>
        </p:nvCxnSpPr>
        <p:spPr>
          <a:xfrm flipH="1" flipV="1">
            <a:off x="1538868" y="4750420"/>
            <a:ext cx="284356" cy="492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34989" y="4891669"/>
            <a:ext cx="2632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яке </a:t>
            </a:r>
            <a:r>
              <a:rPr lang="uk-UA" sz="1200" dirty="0" err="1" smtClean="0">
                <a:solidFill>
                  <a:schemeClr val="bg1"/>
                </a:solidFill>
              </a:rPr>
              <a:t>імʼя</a:t>
            </a:r>
            <a:r>
              <a:rPr lang="uk-UA" sz="1200" dirty="0" smtClean="0">
                <a:solidFill>
                  <a:schemeClr val="bg1"/>
                </a:solidFill>
              </a:rPr>
              <a:t> використовувати в </a:t>
            </a:r>
            <a:r>
              <a:rPr lang="uk-UA" sz="1200" dirty="0" err="1" smtClean="0">
                <a:solidFill>
                  <a:schemeClr val="bg1"/>
                </a:solidFill>
              </a:rPr>
              <a:t>темплейті</a:t>
            </a:r>
            <a:endParaRPr lang="uk-UA" sz="1200" dirty="0">
              <a:solidFill>
                <a:schemeClr val="bg1"/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853" y="4142214"/>
            <a:ext cx="5146017" cy="2561436"/>
          </a:xfrm>
          <a:prstGeom prst="rect">
            <a:avLst/>
          </a:prstGeom>
        </p:spPr>
      </p:pic>
      <p:cxnSp>
        <p:nvCxnSpPr>
          <p:cNvPr id="39" name="Прямая со стрелкой 38"/>
          <p:cNvCxnSpPr>
            <a:stCxn id="36" idx="3"/>
          </p:cNvCxnSpPr>
          <p:nvPr/>
        </p:nvCxnSpPr>
        <p:spPr>
          <a:xfrm>
            <a:off x="5667954" y="5030169"/>
            <a:ext cx="1569187" cy="13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V="1">
            <a:off x="5667954" y="4938209"/>
            <a:ext cx="998634" cy="9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4537" y="4142214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додаткові опції:</a:t>
            </a:r>
            <a:endParaRPr lang="uk-UA" dirty="0"/>
          </a:p>
        </p:txBody>
      </p:sp>
      <p:sp>
        <p:nvSpPr>
          <p:cNvPr id="43" name="TextBox 42"/>
          <p:cNvSpPr txBox="1"/>
          <p:nvPr/>
        </p:nvSpPr>
        <p:spPr>
          <a:xfrm>
            <a:off x="2803611" y="5207488"/>
            <a:ext cx="2846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>
                <a:solidFill>
                  <a:schemeClr val="bg1"/>
                </a:solidFill>
              </a:rPr>
              <a:t>перевизначаємо</a:t>
            </a:r>
            <a:r>
              <a:rPr lang="uk-UA" sz="1100" dirty="0" smtClean="0">
                <a:solidFill>
                  <a:schemeClr val="bg1"/>
                </a:solidFill>
              </a:rPr>
              <a:t> які саме </a:t>
            </a:r>
            <a:r>
              <a:rPr lang="uk-UA" sz="1100" dirty="0" err="1" smtClean="0">
                <a:solidFill>
                  <a:schemeClr val="bg1"/>
                </a:solidFill>
              </a:rPr>
              <a:t>обʼєкти</a:t>
            </a:r>
            <a:r>
              <a:rPr lang="uk-UA" sz="1100" dirty="0" smtClean="0">
                <a:solidFill>
                  <a:schemeClr val="bg1"/>
                </a:solidFill>
              </a:rPr>
              <a:t> витягувати з бази, тут можна фільтрувати тощо</a:t>
            </a:r>
            <a:endParaRPr lang="uk-UA" sz="11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94935" y="5654077"/>
            <a:ext cx="2055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bg1"/>
                </a:solidFill>
              </a:rPr>
              <a:t>в який </a:t>
            </a:r>
            <a:r>
              <a:rPr lang="uk-UA" sz="1100" dirty="0" err="1" smtClean="0">
                <a:solidFill>
                  <a:schemeClr val="bg1"/>
                </a:solidFill>
              </a:rPr>
              <a:t>темплейт</a:t>
            </a:r>
            <a:r>
              <a:rPr lang="uk-UA" sz="1100" dirty="0" smtClean="0">
                <a:solidFill>
                  <a:schemeClr val="bg1"/>
                </a:solidFill>
              </a:rPr>
              <a:t> передати дані</a:t>
            </a:r>
            <a:endParaRPr lang="uk-UA" sz="11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30002" y="6302712"/>
            <a:ext cx="23214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bg1"/>
                </a:solidFill>
              </a:rPr>
              <a:t>який контекст передати в </a:t>
            </a:r>
            <a:r>
              <a:rPr lang="uk-UA" sz="1100" dirty="0" err="1" smtClean="0">
                <a:solidFill>
                  <a:schemeClr val="bg1"/>
                </a:solidFill>
              </a:rPr>
              <a:t>темплейт</a:t>
            </a:r>
            <a:endParaRPr lang="uk-UA" sz="1100" dirty="0">
              <a:solidFill>
                <a:schemeClr val="bg1"/>
              </a:solidFill>
            </a:endParaRP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553" y="3670345"/>
            <a:ext cx="2656700" cy="164715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022870" y="4759791"/>
            <a:ext cx="1237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" dirty="0" smtClean="0"/>
              <a:t>як би не було дивно хоча мій </a:t>
            </a:r>
            <a:r>
              <a:rPr lang="uk-UA" sz="900" dirty="0" err="1" smtClean="0"/>
              <a:t>темплейт</a:t>
            </a:r>
            <a:r>
              <a:rPr lang="uk-UA" sz="900" dirty="0" smtClean="0"/>
              <a:t> (</a:t>
            </a:r>
            <a:r>
              <a:rPr lang="en-US" sz="900" dirty="0" smtClean="0"/>
              <a:t>book_list.html</a:t>
            </a:r>
            <a:r>
              <a:rPr lang="uk-UA" sz="900" dirty="0" smtClean="0"/>
              <a:t>)</a:t>
            </a:r>
            <a:r>
              <a:rPr lang="en-US" sz="900" dirty="0" smtClean="0"/>
              <a:t> </a:t>
            </a:r>
            <a:r>
              <a:rPr lang="uk-UA" sz="900" dirty="0" smtClean="0"/>
              <a:t>не знає де знаходиться </a:t>
            </a:r>
            <a:r>
              <a:rPr lang="en-US" sz="900" dirty="0" smtClean="0"/>
              <a:t>base_generic.html </a:t>
            </a:r>
            <a:r>
              <a:rPr lang="uk-UA" sz="900" dirty="0" smtClean="0"/>
              <a:t>він абсолютно легко його знаходить , можливо через те що той сидить в корені папки </a:t>
            </a:r>
            <a:r>
              <a:rPr lang="en-US" sz="900" dirty="0" smtClean="0"/>
              <a:t>template </a:t>
            </a:r>
            <a:r>
              <a:rPr lang="ru-RU" sz="900" dirty="0" err="1" smtClean="0"/>
              <a:t>приложеньки</a:t>
            </a:r>
            <a:r>
              <a:rPr lang="ru-RU" sz="900" dirty="0" smtClean="0"/>
              <a:t> , яка э </a:t>
            </a:r>
            <a:r>
              <a:rPr lang="uk-UA" sz="900" dirty="0" err="1" smtClean="0"/>
              <a:t>дефолтною</a:t>
            </a:r>
            <a:r>
              <a:rPr lang="uk-UA" sz="900" dirty="0" smtClean="0"/>
              <a:t> для </a:t>
            </a:r>
            <a:r>
              <a:rPr lang="en-US" sz="900" dirty="0" smtClean="0"/>
              <a:t>Django (</a:t>
            </a:r>
            <a:r>
              <a:rPr lang="uk-UA" sz="900" dirty="0" smtClean="0"/>
              <a:t>в настройках я нічого не лазив</a:t>
            </a:r>
            <a:r>
              <a:rPr lang="en-US" sz="900" dirty="0" smtClean="0"/>
              <a:t>)</a:t>
            </a:r>
            <a:endParaRPr lang="uk-UA" sz="900" dirty="0"/>
          </a:p>
        </p:txBody>
      </p:sp>
    </p:spTree>
    <p:extLst>
      <p:ext uri="{BB962C8B-B14F-4D97-AF65-F5344CB8AC3E}">
        <p14:creationId xmlns:p14="http://schemas.microsoft.com/office/powerpoint/2010/main" val="133925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9" y="5296714"/>
            <a:ext cx="4733925" cy="13049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7" y="141829"/>
            <a:ext cx="2505075" cy="485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07" y="715304"/>
            <a:ext cx="3286125" cy="1000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07" y="1803129"/>
            <a:ext cx="4686300" cy="13239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97" y="3214804"/>
            <a:ext cx="5705475" cy="17811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406" y="212454"/>
            <a:ext cx="4991100" cy="15906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3914" y="1986369"/>
            <a:ext cx="6106287" cy="228147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7547" y="5258614"/>
            <a:ext cx="4781550" cy="1343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30753" y="11151"/>
            <a:ext cx="2779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по суті тут три різні способи як на основі модельки будується </a:t>
            </a:r>
            <a:r>
              <a:rPr lang="uk-UA" sz="1200" dirty="0" err="1" smtClean="0"/>
              <a:t>вʼюшка</a:t>
            </a:r>
            <a:r>
              <a:rPr lang="uk-UA" sz="1200" dirty="0" smtClean="0"/>
              <a:t>:</a:t>
            </a:r>
          </a:p>
          <a:p>
            <a:pPr marL="228600" indent="-228600">
              <a:buAutoNum type="arabicParenR"/>
            </a:pPr>
            <a:r>
              <a:rPr lang="en-US" sz="1200" dirty="0" smtClean="0"/>
              <a:t>model </a:t>
            </a:r>
            <a:r>
              <a:rPr lang="ru-RU" sz="1200" dirty="0" smtClean="0"/>
              <a:t>атрибут</a:t>
            </a:r>
            <a:r>
              <a:rPr lang="en-US" sz="1200" dirty="0" smtClean="0"/>
              <a:t> (</a:t>
            </a:r>
            <a:r>
              <a:rPr lang="uk-UA" sz="1200" dirty="0" smtClean="0"/>
              <a:t>витягує всі </a:t>
            </a:r>
            <a:r>
              <a:rPr lang="uk-UA" sz="1200" dirty="0" err="1" smtClean="0"/>
              <a:t>обʼєкти</a:t>
            </a:r>
            <a:r>
              <a:rPr lang="en-US" sz="1200" dirty="0" smtClean="0"/>
              <a:t>)</a:t>
            </a:r>
            <a:r>
              <a:rPr lang="uk-UA" sz="1200" dirty="0" smtClean="0"/>
              <a:t> – по суті скорочений запис </a:t>
            </a:r>
            <a:r>
              <a:rPr lang="en-US" sz="1200" dirty="0" err="1" smtClean="0"/>
              <a:t>queryset</a:t>
            </a:r>
            <a:endParaRPr lang="ru-RU" sz="1200" dirty="0" smtClean="0"/>
          </a:p>
          <a:p>
            <a:pPr marL="228600" indent="-228600">
              <a:buAutoNum type="arabicParenR"/>
            </a:pPr>
            <a:r>
              <a:rPr lang="en-US" sz="1200" dirty="0" err="1" smtClean="0"/>
              <a:t>queryset</a:t>
            </a:r>
            <a:r>
              <a:rPr lang="en-US" sz="1200" dirty="0" smtClean="0"/>
              <a:t> (</a:t>
            </a:r>
            <a:r>
              <a:rPr lang="uk-UA" sz="1200" dirty="0" smtClean="0"/>
              <a:t>можна відфільтровувати </a:t>
            </a:r>
            <a:r>
              <a:rPr lang="uk-UA" sz="1200" dirty="0" err="1" smtClean="0"/>
              <a:t>обʼєкти</a:t>
            </a:r>
            <a:r>
              <a:rPr lang="uk-UA" sz="1200" dirty="0" smtClean="0"/>
              <a:t> які ти хочеш витягти, сортувати</a:t>
            </a:r>
            <a:r>
              <a:rPr lang="en-US" sz="1200" dirty="0" smtClean="0"/>
              <a:t>)</a:t>
            </a:r>
            <a:endParaRPr lang="uk-UA" sz="1200" dirty="0" smtClean="0"/>
          </a:p>
          <a:p>
            <a:pPr marL="228600" indent="-228600">
              <a:buAutoNum type="arabicParenR"/>
            </a:pPr>
            <a:r>
              <a:rPr lang="en-US" sz="1200" dirty="0" err="1" smtClean="0"/>
              <a:t>get_queryset</a:t>
            </a:r>
            <a:r>
              <a:rPr lang="en-US" sz="1200" dirty="0" smtClean="0"/>
              <a:t>() – </a:t>
            </a:r>
            <a:r>
              <a:rPr lang="ru-RU" sz="1200" dirty="0" smtClean="0"/>
              <a:t>да</a:t>
            </a:r>
            <a:r>
              <a:rPr lang="uk-UA" sz="1200" dirty="0" smtClean="0"/>
              <a:t>є </a:t>
            </a:r>
            <a:r>
              <a:rPr lang="uk-UA" sz="1200" dirty="0" err="1" smtClean="0"/>
              <a:t>ше</a:t>
            </a:r>
            <a:r>
              <a:rPr lang="uk-UA" sz="1200" dirty="0" smtClean="0"/>
              <a:t> ширші можливості</a:t>
            </a:r>
          </a:p>
          <a:p>
            <a:pPr marL="228600" indent="-228600">
              <a:buAutoNum type="arabicParenR"/>
            </a:pPr>
            <a:endParaRPr lang="uk-UA" sz="12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2088878" y="521486"/>
            <a:ext cx="1481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0" idx="1"/>
          </p:cNvCxnSpPr>
          <p:nvPr/>
        </p:nvCxnSpPr>
        <p:spPr>
          <a:xfrm flipH="1">
            <a:off x="1282390" y="980647"/>
            <a:ext cx="2248363" cy="169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0" idx="1"/>
          </p:cNvCxnSpPr>
          <p:nvPr/>
        </p:nvCxnSpPr>
        <p:spPr>
          <a:xfrm flipH="1">
            <a:off x="1081668" y="980647"/>
            <a:ext cx="2449085" cy="355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4705640" y="1494263"/>
            <a:ext cx="2038089" cy="2152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8486078" y="1494263"/>
            <a:ext cx="2653990" cy="227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5980" y="4995979"/>
            <a:ext cx="727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цей метод дозволяє розширити контекст додатковою інформацією, щоб потім використовувати в </a:t>
            </a:r>
            <a:r>
              <a:rPr lang="uk-UA" sz="1200" dirty="0" err="1" smtClean="0"/>
              <a:t>темплейті</a:t>
            </a:r>
            <a:endParaRPr lang="uk-UA" sz="1200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936702" y="5145824"/>
            <a:ext cx="33454" cy="214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106444" y="5177846"/>
            <a:ext cx="618240" cy="104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65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0" y="192242"/>
            <a:ext cx="5114925" cy="19907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0" y="2365917"/>
            <a:ext cx="6619875" cy="1524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66" y="192242"/>
            <a:ext cx="3867150" cy="3324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6155" y="192241"/>
            <a:ext cx="2263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як виконати додаткову роботу, наприклад, додати до автора час його останнього входження на сайт</a:t>
            </a:r>
            <a:endParaRPr lang="uk-UA" sz="1200" dirty="0"/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7125629" y="791737"/>
            <a:ext cx="1360449" cy="187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792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329" cy="443960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8770"/>
            <a:ext cx="2551748" cy="9666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10114"/>
            <a:ext cx="3314699" cy="12478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905" y="5262022"/>
            <a:ext cx="2684145" cy="1595978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5166360" y="6199767"/>
            <a:ext cx="7429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56" y="5768165"/>
            <a:ext cx="2917508" cy="1089835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 flipV="1">
            <a:off x="6469380" y="6789420"/>
            <a:ext cx="112014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5909310" y="6199767"/>
            <a:ext cx="560070" cy="5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360" y="64945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>
                <a:solidFill>
                  <a:schemeClr val="accent1"/>
                </a:solidFill>
              </a:rPr>
              <a:t>кастомізація</a:t>
            </a:r>
            <a:endParaRPr lang="uk-UA" sz="1100" dirty="0">
              <a:solidFill>
                <a:schemeClr val="accent1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699" y="102925"/>
            <a:ext cx="3791901" cy="20290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66823" y="718175"/>
            <a:ext cx="2245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перевизначення</a:t>
            </a:r>
            <a:r>
              <a:rPr lang="uk-UA" sz="1100" dirty="0" smtClean="0"/>
              <a:t> метода що передає </a:t>
            </a:r>
            <a:r>
              <a:rPr lang="en-US" sz="1100" dirty="0" smtClean="0"/>
              <a:t>context </a:t>
            </a:r>
            <a:r>
              <a:rPr lang="uk-UA" sz="1100" dirty="0" smtClean="0"/>
              <a:t>у </a:t>
            </a:r>
            <a:r>
              <a:rPr lang="en-US" sz="1100" dirty="0" smtClean="0"/>
              <a:t>template</a:t>
            </a:r>
            <a:endParaRPr lang="uk-UA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6271262" y="1739574"/>
            <a:ext cx="146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додаткові дані</a:t>
            </a:r>
            <a:endParaRPr lang="uk-UA" sz="11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566" y="2234913"/>
            <a:ext cx="2796538" cy="116336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277" y="3494589"/>
            <a:ext cx="3578066" cy="94501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791" y="2077845"/>
            <a:ext cx="4431268" cy="1320428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4411980" y="3363983"/>
            <a:ext cx="21488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4389120" y="4251960"/>
            <a:ext cx="320040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7509510" y="3153243"/>
            <a:ext cx="4145549" cy="271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66209" y="2827642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вказує, що саме витягти з бази</a:t>
            </a:r>
            <a:endParaRPr lang="uk-UA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6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" y="100361"/>
            <a:ext cx="5543529" cy="44374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07" y="141088"/>
            <a:ext cx="3900488" cy="81087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4282068" y="602166"/>
            <a:ext cx="1365539" cy="74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688" y="1115122"/>
            <a:ext cx="4472323" cy="35447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7607" y="887349"/>
            <a:ext cx="34900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основні (найбільш вживані) аргументи </a:t>
            </a:r>
            <a:r>
              <a:rPr lang="uk-UA" sz="1300" dirty="0" err="1" smtClean="0"/>
              <a:t>полей</a:t>
            </a:r>
            <a:r>
              <a:rPr lang="uk-UA" sz="1300" dirty="0" smtClean="0"/>
              <a:t>:</a:t>
            </a:r>
            <a:endParaRPr lang="uk-UA" sz="13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79648" y="2119050"/>
            <a:ext cx="29290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33333"/>
                </a:solidFill>
                <a:latin typeface="Open Sans"/>
              </a:rPr>
              <a:t>character fields are sorted alphabetically, while date fields are sorted in chronological </a:t>
            </a:r>
            <a:r>
              <a:rPr lang="en-US" sz="1000" dirty="0" smtClean="0">
                <a:solidFill>
                  <a:srgbClr val="333333"/>
                </a:solidFill>
                <a:latin typeface="Open Sans"/>
              </a:rPr>
              <a:t>order – </a:t>
            </a:r>
            <a:r>
              <a:rPr lang="ru-RU" sz="1000" dirty="0" err="1" smtClean="0">
                <a:solidFill>
                  <a:srgbClr val="333333"/>
                </a:solidFill>
                <a:latin typeface="Open Sans"/>
              </a:rPr>
              <a:t>це</a:t>
            </a:r>
            <a:r>
              <a:rPr lang="ru-RU" sz="1000" dirty="0" smtClean="0">
                <a:solidFill>
                  <a:srgbClr val="333333"/>
                </a:solidFill>
                <a:latin typeface="Open Sans"/>
              </a:rPr>
              <a:t> </a:t>
            </a:r>
            <a:r>
              <a:rPr lang="ru-RU" sz="1000" dirty="0" err="1" smtClean="0">
                <a:solidFill>
                  <a:srgbClr val="333333"/>
                </a:solidFill>
                <a:latin typeface="Open Sans"/>
              </a:rPr>
              <a:t>означа</a:t>
            </a:r>
            <a:r>
              <a:rPr lang="uk-UA" sz="1000" dirty="0" smtClean="0">
                <a:solidFill>
                  <a:srgbClr val="333333"/>
                </a:solidFill>
                <a:latin typeface="Open Sans"/>
              </a:rPr>
              <a:t>є: все що записуватиметься </a:t>
            </a:r>
          </a:p>
          <a:p>
            <a:r>
              <a:rPr lang="uk-UA" sz="1000" dirty="0" smtClean="0">
                <a:solidFill>
                  <a:srgbClr val="333333"/>
                </a:solidFill>
                <a:latin typeface="Open Sans"/>
              </a:rPr>
              <a:t>сюди, сортуватиметься по алфавіту </a:t>
            </a:r>
            <a:r>
              <a:rPr lang="uk-UA" sz="1000" dirty="0" smtClean="0">
                <a:solidFill>
                  <a:srgbClr val="FF0000"/>
                </a:solidFill>
                <a:latin typeface="Open Sans"/>
              </a:rPr>
              <a:t>навпаки</a:t>
            </a:r>
            <a:r>
              <a:rPr lang="uk-UA" sz="1000" dirty="0" smtClean="0">
                <a:latin typeface="Open Sans"/>
              </a:rPr>
              <a:t>(бо</a:t>
            </a:r>
            <a:r>
              <a:rPr lang="uk-UA" sz="1000" dirty="0" smtClean="0">
                <a:solidFill>
                  <a:srgbClr val="333333"/>
                </a:solidFill>
                <a:latin typeface="Open Sans"/>
              </a:rPr>
              <a:t> мінус </a:t>
            </a:r>
            <a:r>
              <a:rPr lang="uk-UA" sz="1000" dirty="0" smtClean="0">
                <a:solidFill>
                  <a:srgbClr val="FF0000"/>
                </a:solidFill>
                <a:latin typeface="Open Sans"/>
              </a:rPr>
              <a:t>спочатку</a:t>
            </a:r>
            <a:r>
              <a:rPr lang="uk-UA" sz="1000" dirty="0" smtClean="0">
                <a:solidFill>
                  <a:srgbClr val="333333"/>
                </a:solidFill>
                <a:latin typeface="Open Sans"/>
              </a:rPr>
              <a:t>)</a:t>
            </a:r>
            <a:endParaRPr lang="uk-UA" sz="10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2040673" y="2319105"/>
            <a:ext cx="538976" cy="33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1315845" y="1538869"/>
            <a:ext cx="1263803" cy="1115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538868" y="2341407"/>
            <a:ext cx="7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457200" y="3601844"/>
            <a:ext cx="4382429" cy="9360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1891990" y="359893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chemeClr val="accent1"/>
                </a:solidFill>
              </a:rPr>
              <a:t>читабельний вигляд </a:t>
            </a:r>
            <a:r>
              <a:rPr lang="uk-UA" sz="1000" dirty="0" err="1" smtClean="0">
                <a:solidFill>
                  <a:schemeClr val="accent1"/>
                </a:solidFill>
              </a:rPr>
              <a:t>обʼєкта</a:t>
            </a:r>
            <a:endParaRPr lang="uk-UA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230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229471"/>
            <a:ext cx="3791415" cy="146621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7" y="1870582"/>
            <a:ext cx="4725214" cy="2254671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1204332" y="702527"/>
            <a:ext cx="446048" cy="211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76654" y="3863643"/>
            <a:ext cx="1449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перенаправляє сюди</a:t>
            </a:r>
            <a:endParaRPr lang="uk-UA" sz="11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2051824" y="2997917"/>
            <a:ext cx="1895708" cy="916161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6830" y="2345964"/>
            <a:ext cx="184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>
                <a:solidFill>
                  <a:srgbClr val="FF0000"/>
                </a:solidFill>
              </a:rPr>
              <a:t>вʼюшка</a:t>
            </a:r>
            <a:r>
              <a:rPr lang="uk-UA" sz="1100" dirty="0" smtClean="0">
                <a:solidFill>
                  <a:srgbClr val="FF0000"/>
                </a:solidFill>
              </a:rPr>
              <a:t> призначена для обробки форми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2765503" y="2241108"/>
            <a:ext cx="5018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434791" y="2571926"/>
            <a:ext cx="5018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444" y="123369"/>
            <a:ext cx="3760864" cy="152614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920" y="1740000"/>
            <a:ext cx="4639129" cy="2450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220" y="229471"/>
            <a:ext cx="4221780" cy="1327692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H="1">
            <a:off x="6177776" y="1382751"/>
            <a:ext cx="3646448" cy="2263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4868233" y="962576"/>
            <a:ext cx="1090643" cy="2901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184" y="2495012"/>
            <a:ext cx="3998496" cy="149943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8867" y="4281203"/>
            <a:ext cx="3756392" cy="2142964"/>
          </a:xfrm>
          <a:prstGeom prst="rect">
            <a:avLst/>
          </a:prstGeom>
        </p:spPr>
      </p:pic>
      <p:cxnSp>
        <p:nvCxnSpPr>
          <p:cNvPr id="23" name="Прямая со стрелкой 22"/>
          <p:cNvCxnSpPr/>
          <p:nvPr/>
        </p:nvCxnSpPr>
        <p:spPr>
          <a:xfrm flipH="1" flipV="1">
            <a:off x="8842917" y="3746810"/>
            <a:ext cx="1148576" cy="230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155151" y="3691053"/>
            <a:ext cx="1293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5413554" y="1557163"/>
            <a:ext cx="545322" cy="855946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 flipV="1">
            <a:off x="5319133" y="1557163"/>
            <a:ext cx="549807" cy="1520574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6087840" y="3746810"/>
            <a:ext cx="274656" cy="299670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5594036" y="1557163"/>
            <a:ext cx="631132" cy="0"/>
          </a:xfrm>
          <a:prstGeom prst="line">
            <a:avLst/>
          </a:prstGeom>
          <a:ln w="28575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7047571" y="4134964"/>
            <a:ext cx="657921" cy="0"/>
          </a:xfrm>
          <a:prstGeom prst="line">
            <a:avLst/>
          </a:prstGeom>
          <a:ln w="28575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80073" y="2539546"/>
            <a:ext cx="1239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err="1" smtClean="0">
                <a:solidFill>
                  <a:srgbClr val="E34DC6"/>
                </a:solidFill>
              </a:rPr>
              <a:t>шо</a:t>
            </a:r>
            <a:r>
              <a:rPr lang="ru-RU" sz="1000" dirty="0" smtClean="0">
                <a:solidFill>
                  <a:srgbClr val="E34DC6"/>
                </a:solidFill>
              </a:rPr>
              <a:t> </a:t>
            </a:r>
            <a:r>
              <a:rPr lang="uk-UA" sz="1000" dirty="0" smtClean="0">
                <a:solidFill>
                  <a:srgbClr val="E34DC6"/>
                </a:solidFill>
              </a:rPr>
              <a:t>і куди перенаправляється після виконання</a:t>
            </a:r>
            <a:r>
              <a:rPr lang="en-US" sz="1000" dirty="0" smtClean="0">
                <a:solidFill>
                  <a:srgbClr val="E34DC6"/>
                </a:solidFill>
              </a:rPr>
              <a:t>?</a:t>
            </a:r>
            <a:endParaRPr lang="uk-UA" sz="1000" dirty="0">
              <a:solidFill>
                <a:srgbClr val="E34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5589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4" y="423747"/>
            <a:ext cx="5166956" cy="556503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71432"/>
            <a:ext cx="373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 form that works for AJAX requests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591015" y="1326995"/>
            <a:ext cx="1382751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45942" y="5605346"/>
            <a:ext cx="1382751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702527" y="2207943"/>
            <a:ext cx="743415" cy="528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02527" y="3397406"/>
            <a:ext cx="743415" cy="528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47931" y="165535"/>
            <a:ext cx="122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DetailView</a:t>
            </a:r>
            <a:endParaRPr lang="uk-U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256630" y="735980"/>
            <a:ext cx="2993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SimpleObjectMixin</a:t>
            </a:r>
            <a:endParaRPr lang="en-US" b="1" dirty="0" smtClean="0"/>
          </a:p>
          <a:p>
            <a:r>
              <a:rPr lang="en-US" dirty="0" err="1" smtClean="0"/>
              <a:t>get_object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overwrite: </a:t>
            </a:r>
            <a:r>
              <a:rPr lang="en-US" dirty="0" err="1" smtClean="0"/>
              <a:t>get_context_data</a:t>
            </a:r>
            <a:r>
              <a:rPr lang="en-US" dirty="0" smtClean="0"/>
              <a:t>()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8162693" y="680664"/>
            <a:ext cx="3796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SimpleObjectTemplateResponseMixin</a:t>
            </a:r>
            <a:endParaRPr lang="en-US" b="1" dirty="0" smtClean="0"/>
          </a:p>
          <a:p>
            <a:r>
              <a:rPr lang="en-US" dirty="0" err="1" smtClean="0"/>
              <a:t>render_to_respone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overwrite: </a:t>
            </a:r>
            <a:r>
              <a:rPr lang="en-US" dirty="0" err="1" smtClean="0"/>
              <a:t>get_tamplate_names</a:t>
            </a:r>
            <a:r>
              <a:rPr lang="en-US" dirty="0" smtClean="0"/>
              <a:t>()</a:t>
            </a: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6382694" y="1843976"/>
            <a:ext cx="96166" cy="24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43240" y="2096428"/>
            <a:ext cx="2174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шукає в базі</a:t>
            </a:r>
            <a:r>
              <a:rPr lang="en-US" sz="1100" dirty="0"/>
              <a:t>,</a:t>
            </a:r>
            <a:r>
              <a:rPr lang="uk-UA" sz="1100" dirty="0" smtClean="0"/>
              <a:t> витягує, мутить </a:t>
            </a:r>
            <a:r>
              <a:rPr lang="en-US" sz="1100" dirty="0" smtClean="0"/>
              <a:t>context object</a:t>
            </a:r>
            <a:endParaRPr lang="uk-UA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8374357" y="1851102"/>
            <a:ext cx="31197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/>
              <a:t>мутить п</a:t>
            </a:r>
            <a:r>
              <a:rPr lang="uk-UA" sz="1100" dirty="0" err="1" smtClean="0"/>
              <a:t>ідходящий</a:t>
            </a:r>
            <a:r>
              <a:rPr lang="uk-UA" sz="1100" dirty="0" smtClean="0"/>
              <a:t> для даного </a:t>
            </a:r>
            <a:r>
              <a:rPr lang="uk-UA" sz="1100" dirty="0" err="1" smtClean="0"/>
              <a:t>обʼєкта</a:t>
            </a:r>
            <a:r>
              <a:rPr lang="uk-UA" sz="1100" dirty="0" smtClean="0"/>
              <a:t> </a:t>
            </a:r>
            <a:r>
              <a:rPr lang="uk-UA" sz="1100" dirty="0" err="1" smtClean="0"/>
              <a:t>темплейт</a:t>
            </a:r>
            <a:endParaRPr lang="uk-UA" sz="11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9128444" y="1659310"/>
            <a:ext cx="129856" cy="19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1" idx="1"/>
          </p:cNvCxnSpPr>
          <p:nvPr/>
        </p:nvCxnSpPr>
        <p:spPr>
          <a:xfrm flipH="1">
            <a:off x="6367346" y="350201"/>
            <a:ext cx="780585" cy="38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1" idx="3"/>
          </p:cNvCxnSpPr>
          <p:nvPr/>
        </p:nvCxnSpPr>
        <p:spPr>
          <a:xfrm>
            <a:off x="8374357" y="350201"/>
            <a:ext cx="1037272" cy="33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0831" y="34201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погляд зі середини</a:t>
            </a:r>
            <a:endParaRPr lang="uk-UA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7524901" y="2595101"/>
            <a:ext cx="9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ListView</a:t>
            </a:r>
            <a:endParaRPr lang="uk-UA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331020" y="2966148"/>
            <a:ext cx="299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MultipleObjectMixin</a:t>
            </a:r>
            <a:endParaRPr lang="en-US" dirty="0" smtClean="0"/>
          </a:p>
          <a:p>
            <a:r>
              <a:rPr lang="en-US" dirty="0" err="1" smtClean="0"/>
              <a:t>get_queryset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paginate_gueryset</a:t>
            </a:r>
            <a:r>
              <a:rPr lang="en-US" dirty="0" smtClean="0"/>
              <a:t>()</a:t>
            </a:r>
          </a:p>
          <a:p>
            <a:r>
              <a:rPr lang="en-US" dirty="0"/>
              <a:t>overwrite: </a:t>
            </a:r>
            <a:r>
              <a:rPr lang="en-US" dirty="0" err="1"/>
              <a:t>get_context_data</a:t>
            </a:r>
            <a:r>
              <a:rPr lang="en-US" dirty="0" smtClean="0"/>
              <a:t>()</a:t>
            </a:r>
            <a:endParaRPr lang="uk-UA" dirty="0"/>
          </a:p>
        </p:txBody>
      </p:sp>
      <p:sp>
        <p:nvSpPr>
          <p:cNvPr id="28" name="TextBox 27"/>
          <p:cNvSpPr txBox="1"/>
          <p:nvPr/>
        </p:nvSpPr>
        <p:spPr>
          <a:xfrm>
            <a:off x="8374357" y="2964433"/>
            <a:ext cx="3880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MultipleObjectTemplateResponseMixin</a:t>
            </a:r>
            <a:endParaRPr lang="en-US" dirty="0" smtClean="0"/>
          </a:p>
          <a:p>
            <a:r>
              <a:rPr lang="en-US" dirty="0" smtClean="0"/>
              <a:t>overwrite</a:t>
            </a:r>
            <a:r>
              <a:rPr lang="en-US" dirty="0"/>
              <a:t>: </a:t>
            </a:r>
            <a:r>
              <a:rPr lang="en-US" dirty="0" err="1"/>
              <a:t>get_tamplate_names</a:t>
            </a:r>
            <a:r>
              <a:rPr lang="en-US" dirty="0"/>
              <a:t>()</a:t>
            </a:r>
            <a:endParaRPr lang="uk-UA" dirty="0"/>
          </a:p>
        </p:txBody>
      </p:sp>
      <p:cxnSp>
        <p:nvCxnSpPr>
          <p:cNvPr id="30" name="Прямая со стрелкой 29"/>
          <p:cNvCxnSpPr>
            <a:stCxn id="26" idx="1"/>
          </p:cNvCxnSpPr>
          <p:nvPr/>
        </p:nvCxnSpPr>
        <p:spPr>
          <a:xfrm flipH="1">
            <a:off x="7147931" y="2779767"/>
            <a:ext cx="37697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26" idx="3"/>
          </p:cNvCxnSpPr>
          <p:nvPr/>
        </p:nvCxnSpPr>
        <p:spPr>
          <a:xfrm>
            <a:off x="8510555" y="2779767"/>
            <a:ext cx="3824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46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149837"/>
            <a:ext cx="5692140" cy="32505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3580810"/>
            <a:ext cx="5692140" cy="1453152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463040" y="1531620"/>
            <a:ext cx="97155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840230" y="2903220"/>
            <a:ext cx="731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70" y="117971"/>
            <a:ext cx="4199572" cy="28272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900" y="3067497"/>
            <a:ext cx="4499610" cy="3769410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296025" y="-116237"/>
            <a:ext cx="2571750" cy="346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Using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SingleObjectMixin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with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ListView</a:t>
            </a:r>
            <a:endParaRPr kumimoji="0" lang="uk-UA" altLang="uk-UA" sz="1000" b="1" i="0" u="none" strike="noStrike" cap="none" normalizeH="0" baseline="0" dirty="0" smtClean="0">
              <a:ln>
                <a:noFill/>
              </a:ln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920115" y="-55123"/>
            <a:ext cx="2571750" cy="346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Using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SingleObjectMixin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with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View</a:t>
            </a:r>
            <a:endParaRPr kumimoji="0" lang="uk-UA" altLang="uk-UA" sz="1000" b="1" i="0" u="none" strike="noStrike" cap="none" normalizeH="0" baseline="0" dirty="0" smtClean="0">
              <a:ln>
                <a:noFill/>
              </a:ln>
              <a:solidFill>
                <a:srgbClr val="0C3C26"/>
              </a:solidFill>
              <a:effectLst/>
              <a:latin typeface="Roboto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6423660" y="1588770"/>
            <a:ext cx="36004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989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976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4166" y="111513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Django Testing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1" y="211873"/>
            <a:ext cx="3836296" cy="2182967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594625" y="363085"/>
            <a:ext cx="602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34793" y="827718"/>
            <a:ext cx="602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11927" y="396537"/>
            <a:ext cx="791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утиліта </a:t>
            </a:r>
            <a:r>
              <a:rPr lang="en-US" dirty="0" err="1" smtClean="0"/>
              <a:t>unittest</a:t>
            </a:r>
            <a:r>
              <a:rPr lang="en-US" dirty="0" smtClean="0"/>
              <a:t> – </a:t>
            </a:r>
            <a:r>
              <a:rPr lang="uk-UA" dirty="0" smtClean="0"/>
              <a:t>що є стандартною </a:t>
            </a:r>
            <a:r>
              <a:rPr lang="en-US" dirty="0" smtClean="0"/>
              <a:t>Python </a:t>
            </a:r>
            <a:r>
              <a:rPr lang="uk-UA" dirty="0" smtClean="0"/>
              <a:t>бібліотекою, шукає всі файли що починаються на </a:t>
            </a:r>
            <a:r>
              <a:rPr lang="en-US" dirty="0" smtClean="0">
                <a:solidFill>
                  <a:srgbClr val="FF0000"/>
                </a:solidFill>
              </a:rPr>
              <a:t>test</a:t>
            </a:r>
            <a:r>
              <a:rPr lang="en-US" dirty="0" smtClean="0"/>
              <a:t> </a:t>
            </a:r>
            <a:r>
              <a:rPr lang="uk-UA" dirty="0" smtClean="0"/>
              <a:t>і запускає їх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73" y="753155"/>
            <a:ext cx="3400425" cy="219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1927" y="1045164"/>
            <a:ext cx="804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є така штука – коли працюєш з базою даних, </a:t>
            </a:r>
            <a:r>
              <a:rPr lang="uk-UA" dirty="0" err="1" smtClean="0"/>
              <a:t>ізоьований</a:t>
            </a:r>
            <a:r>
              <a:rPr lang="uk-UA" dirty="0" smtClean="0"/>
              <a:t> один тест може працювати , а наприклад, пачка тестів може поламатися, тому що в цьому випадку дуже сильно важливий </a:t>
            </a:r>
            <a:r>
              <a:rPr lang="uk-UA" dirty="0" smtClean="0">
                <a:solidFill>
                  <a:srgbClr val="FF0000"/>
                </a:solidFill>
              </a:rPr>
              <a:t>порядок</a:t>
            </a:r>
            <a:r>
              <a:rPr lang="uk-UA" dirty="0" smtClean="0"/>
              <a:t> виконання тестів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31" y="2686835"/>
            <a:ext cx="1638300" cy="323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5631" y="2394840"/>
            <a:ext cx="194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запуск тестування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9" y="3056167"/>
            <a:ext cx="4363403" cy="17597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71800" y="3719107"/>
            <a:ext cx="1611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можна вказувати конкретно, що хочеш запустити на тестування</a:t>
            </a:r>
            <a:endParaRPr lang="uk-UA" sz="1100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2537460" y="3246120"/>
            <a:ext cx="4343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2880360" y="3719107"/>
            <a:ext cx="5600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1148942" y="4297680"/>
            <a:ext cx="1719988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1148942" y="4750206"/>
            <a:ext cx="3229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 flipV="1">
            <a:off x="1434793" y="862692"/>
            <a:ext cx="1102667" cy="32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 flipV="1">
            <a:off x="1916801" y="1557833"/>
            <a:ext cx="1028632" cy="304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6" y="5106491"/>
            <a:ext cx="2008823" cy="2541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089" y="4878821"/>
            <a:ext cx="3414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вказати шлях до папки в якій </a:t>
            </a:r>
            <a:r>
              <a:rPr lang="en-US" sz="1100" dirty="0" err="1" smtClean="0"/>
              <a:t>django</a:t>
            </a:r>
            <a:r>
              <a:rPr lang="en-US" sz="1100" dirty="0" smtClean="0"/>
              <a:t> </a:t>
            </a:r>
            <a:r>
              <a:rPr lang="uk-UA" sz="1100" dirty="0" smtClean="0"/>
              <a:t>має шукати тести</a:t>
            </a:r>
            <a:endParaRPr lang="uk-UA" sz="1100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1434793" y="5296246"/>
            <a:ext cx="551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6" y="5773797"/>
            <a:ext cx="3229548" cy="31751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957" y="5360669"/>
            <a:ext cx="3549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можна змінити стандартний спосіб найменування файлів що містять тести з </a:t>
            </a:r>
            <a:r>
              <a:rPr lang="en-US" sz="1100" dirty="0" smtClean="0"/>
              <a:t>test </a:t>
            </a:r>
            <a:r>
              <a:rPr lang="ru-RU" sz="1100" dirty="0" smtClean="0"/>
              <a:t>на </a:t>
            </a:r>
            <a:r>
              <a:rPr lang="en-US" sz="1100" dirty="0" smtClean="0"/>
              <a:t>tests </a:t>
            </a:r>
            <a:r>
              <a:rPr lang="uk-UA" sz="1100" dirty="0" smtClean="0"/>
              <a:t>наприклад</a:t>
            </a:r>
            <a:endParaRPr lang="uk-UA" sz="1100" dirty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2442547" y="6022729"/>
            <a:ext cx="3326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3157" y="2391939"/>
            <a:ext cx="2114550" cy="2381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354924" y="1791775"/>
            <a:ext cx="20131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тепер будуть виводитися також попередження про те що щось застаріло уже</a:t>
            </a:r>
            <a:endParaRPr lang="uk-UA" sz="1100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10595610" y="2391939"/>
            <a:ext cx="35433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TextBox 38"/>
          <p:cNvSpPr txBox="1"/>
          <p:nvPr/>
        </p:nvSpPr>
        <p:spPr>
          <a:xfrm>
            <a:off x="4091939" y="2091857"/>
            <a:ext cx="616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Тести люблять робити звіт, і мають власну базу даних тому:</a:t>
            </a:r>
            <a:endParaRPr lang="uk-UA" dirty="0"/>
          </a:p>
        </p:txBody>
      </p:sp>
      <p:sp>
        <p:nvSpPr>
          <p:cNvPr id="40" name="TextBox 39"/>
          <p:cNvSpPr txBox="1"/>
          <p:nvPr/>
        </p:nvSpPr>
        <p:spPr>
          <a:xfrm>
            <a:off x="4354827" y="2385104"/>
            <a:ext cx="5928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1)перший раз </a:t>
            </a:r>
            <a:r>
              <a:rPr lang="en-US" dirty="0" err="1" smtClean="0"/>
              <a:t>Ctrl+C</a:t>
            </a:r>
            <a:r>
              <a:rPr lang="en-US" dirty="0" smtClean="0"/>
              <a:t> – </a:t>
            </a:r>
            <a:r>
              <a:rPr lang="uk-UA" dirty="0" smtClean="0"/>
              <a:t>чекає поки завершиться останній тест, робить звіт, знищує базу</a:t>
            </a:r>
          </a:p>
          <a:p>
            <a:r>
              <a:rPr lang="uk-UA" dirty="0" smtClean="0"/>
              <a:t>2)друге </a:t>
            </a:r>
            <a:r>
              <a:rPr lang="uk-UA" dirty="0" err="1" smtClean="0"/>
              <a:t>нажимання</a:t>
            </a:r>
            <a:r>
              <a:rPr lang="uk-UA" dirty="0" smtClean="0"/>
              <a:t> </a:t>
            </a:r>
            <a:r>
              <a:rPr lang="en-US" dirty="0" err="1" smtClean="0"/>
              <a:t>Ctrl+C</a:t>
            </a:r>
            <a:r>
              <a:rPr lang="uk-UA" dirty="0" smtClean="0"/>
              <a:t> (якщо ти не хочеш чекати завершення поточного тесту), негайно виключає все, але не буде звіту, і база не </a:t>
            </a:r>
            <a:r>
              <a:rPr lang="uk-UA" dirty="0" err="1" smtClean="0"/>
              <a:t>дестроїться</a:t>
            </a:r>
            <a:r>
              <a:rPr lang="uk-UA" dirty="0" smtClean="0"/>
              <a:t>.</a:t>
            </a:r>
            <a:endParaRPr lang="uk-UA" dirty="0"/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4280" y="2853990"/>
            <a:ext cx="1114425" cy="2762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26787" y="2674873"/>
            <a:ext cx="2541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якщо не хочеш щоб база видалялася:</a:t>
            </a:r>
            <a:endParaRPr lang="uk-UA" sz="1100" dirty="0"/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1421" y="3648686"/>
            <a:ext cx="3134252" cy="158489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57995" y="3406613"/>
            <a:ext cx="2324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є можливість </a:t>
            </a:r>
            <a:r>
              <a:rPr lang="uk-UA" sz="1100" dirty="0" smtClean="0">
                <a:solidFill>
                  <a:srgbClr val="FF0000"/>
                </a:solidFill>
              </a:rPr>
              <a:t>змінити</a:t>
            </a:r>
            <a:r>
              <a:rPr lang="uk-UA" sz="1100" dirty="0" smtClean="0"/>
              <a:t> стандартне </a:t>
            </a:r>
            <a:r>
              <a:rPr lang="uk-UA" sz="1100" dirty="0" err="1" smtClean="0">
                <a:solidFill>
                  <a:srgbClr val="FF0000"/>
                </a:solidFill>
              </a:rPr>
              <a:t>імʼя</a:t>
            </a:r>
            <a:r>
              <a:rPr lang="uk-UA" sz="1100" dirty="0" smtClean="0"/>
              <a:t> тестової бази даних</a:t>
            </a:r>
            <a:endParaRPr lang="uk-UA" sz="1100" dirty="0"/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>
            <a:off x="9826787" y="4750206"/>
            <a:ext cx="13936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Рисунок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4497" y="5273385"/>
            <a:ext cx="2951176" cy="151360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057995" y="4832817"/>
            <a:ext cx="2099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для </a:t>
            </a:r>
            <a:r>
              <a:rPr lang="uk-UA" sz="1100" dirty="0" err="1" smtClean="0"/>
              <a:t>постгрес</a:t>
            </a:r>
            <a:r>
              <a:rPr lang="uk-UA" sz="1100" dirty="0" smtClean="0"/>
              <a:t> необхідно також надати доступ </a:t>
            </a:r>
            <a:r>
              <a:rPr lang="uk-UA" sz="1100" dirty="0" err="1" smtClean="0"/>
              <a:t>юзеру</a:t>
            </a:r>
            <a:r>
              <a:rPr lang="uk-UA" sz="1100" dirty="0" smtClean="0"/>
              <a:t>, причому </a:t>
            </a:r>
            <a:r>
              <a:rPr lang="en-US" sz="1100" dirty="0" err="1" smtClean="0"/>
              <a:t>readonly</a:t>
            </a:r>
            <a:r>
              <a:rPr lang="en-US" sz="1100" dirty="0" smtClean="0"/>
              <a:t>, </a:t>
            </a:r>
            <a:r>
              <a:rPr lang="uk-UA" sz="1100" dirty="0" smtClean="0"/>
              <a:t>звичайно він має мати всі </a:t>
            </a:r>
            <a:r>
              <a:rPr lang="uk-UA" sz="1100" dirty="0" err="1" smtClean="0"/>
              <a:t>привілегії</a:t>
            </a:r>
            <a:endParaRPr lang="uk-UA" sz="1100" dirty="0"/>
          </a:p>
        </p:txBody>
      </p:sp>
      <p:pic>
        <p:nvPicPr>
          <p:cNvPr id="49" name="Рисунок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1592" y="4156710"/>
            <a:ext cx="2314575" cy="3048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404859" y="410382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1)</a:t>
            </a:r>
            <a:endParaRPr lang="uk-UA" dirty="0"/>
          </a:p>
        </p:txBody>
      </p:sp>
      <p:pic>
        <p:nvPicPr>
          <p:cNvPr id="51" name="Рисунок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7190" y="4464780"/>
            <a:ext cx="4600575" cy="23812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402618" y="43981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2)</a:t>
            </a:r>
            <a:endParaRPr lang="uk-UA" dirty="0"/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7190" y="4773973"/>
            <a:ext cx="1438275" cy="2286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403739" y="467391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3)</a:t>
            </a:r>
            <a:endParaRPr lang="uk-UA" dirty="0"/>
          </a:p>
        </p:txBody>
      </p:sp>
      <p:sp>
        <p:nvSpPr>
          <p:cNvPr id="55" name="TextBox 54"/>
          <p:cNvSpPr txBox="1"/>
          <p:nvPr/>
        </p:nvSpPr>
        <p:spPr>
          <a:xfrm>
            <a:off x="4491990" y="3862432"/>
            <a:ext cx="28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Порядок виконання тестів:</a:t>
            </a:r>
            <a:endParaRPr lang="uk-UA" dirty="0"/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7327" y="5239957"/>
            <a:ext cx="1200150" cy="2857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496769" y="5033264"/>
            <a:ext cx="51403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можна змінити порядок виконання тестів, щоб забезпечити їхню незалежність один від одного:</a:t>
            </a:r>
            <a:endParaRPr lang="uk-UA" sz="1300" dirty="0"/>
          </a:p>
        </p:txBody>
      </p:sp>
      <p:pic>
        <p:nvPicPr>
          <p:cNvPr id="58" name="Рисунок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4741" y="5694901"/>
            <a:ext cx="2352675" cy="238125"/>
          </a:xfrm>
          <a:prstGeom prst="rect">
            <a:avLst/>
          </a:prstGeom>
        </p:spPr>
      </p:pic>
      <p:cxnSp>
        <p:nvCxnSpPr>
          <p:cNvPr id="60" name="Прямая соединительная линия 59"/>
          <p:cNvCxnSpPr/>
          <p:nvPr/>
        </p:nvCxnSpPr>
        <p:spPr>
          <a:xfrm flipV="1">
            <a:off x="5094156" y="5919345"/>
            <a:ext cx="892762" cy="185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37558" y="5692051"/>
            <a:ext cx="1295400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8953" y="5256316"/>
            <a:ext cx="21888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вкл</a:t>
            </a:r>
            <a:r>
              <a:rPr lang="uk-UA" sz="1100" dirty="0" smtClean="0"/>
              <a:t>. паралельне виконання тестів на багатоядерному </a:t>
            </a:r>
            <a:r>
              <a:rPr lang="uk-UA" sz="1100" dirty="0" err="1" smtClean="0"/>
              <a:t>компʼютері</a:t>
            </a:r>
            <a:r>
              <a:rPr lang="uk-UA" sz="1100" dirty="0" smtClean="0"/>
              <a:t>: </a:t>
            </a:r>
            <a:endParaRPr lang="uk-UA" sz="11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325" y="6173027"/>
            <a:ext cx="3495211" cy="5551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1536" y="6116962"/>
            <a:ext cx="49133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вказуємо алгоритм яким </a:t>
            </a:r>
            <a:r>
              <a:rPr lang="uk-UA" sz="1100" dirty="0" err="1" smtClean="0"/>
              <a:t>хешувати</a:t>
            </a:r>
            <a:r>
              <a:rPr lang="uk-UA" sz="1100" dirty="0" smtClean="0"/>
              <a:t> пароль користувача, якщо ти авторизуєш багато користувачів у своїх тестах (імітуєш </a:t>
            </a:r>
            <a:r>
              <a:rPr lang="uk-UA" sz="1100" dirty="0" err="1" smtClean="0"/>
              <a:t>залогінювання</a:t>
            </a:r>
            <a:r>
              <a:rPr lang="uk-UA" sz="1100" dirty="0" smtClean="0"/>
              <a:t> користувача)</a:t>
            </a:r>
            <a:endParaRPr lang="uk-UA" sz="11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2971800" y="6270356"/>
            <a:ext cx="662942" cy="11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398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" y="89210"/>
            <a:ext cx="4743450" cy="12816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664" y="891483"/>
            <a:ext cx="1321188" cy="2248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857" y="1100030"/>
            <a:ext cx="2700802" cy="270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1664" y="68703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коректний запис</a:t>
            </a:r>
            <a:endParaRPr lang="uk-UA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339801" y="964052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некоректний</a:t>
            </a:r>
            <a:endParaRPr lang="uk-UA" sz="1100" dirty="0"/>
          </a:p>
        </p:txBody>
      </p:sp>
      <p:cxnSp>
        <p:nvCxnSpPr>
          <p:cNvPr id="8" name="Прямая соединительная линия 7"/>
          <p:cNvCxnSpPr>
            <a:stCxn id="6" idx="2"/>
          </p:cNvCxnSpPr>
          <p:nvPr/>
        </p:nvCxnSpPr>
        <p:spPr>
          <a:xfrm>
            <a:off x="2821664" y="1225662"/>
            <a:ext cx="13211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39801" y="0"/>
            <a:ext cx="2492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клієнт це по суті, емулятор браузера, він </a:t>
            </a:r>
            <a:r>
              <a:rPr lang="uk-UA" sz="1100" dirty="0" smtClean="0">
                <a:solidFill>
                  <a:srgbClr val="FF0000"/>
                </a:solidFill>
              </a:rPr>
              <a:t>не потребує </a:t>
            </a:r>
            <a:r>
              <a:rPr lang="uk-UA" sz="1100" dirty="0" smtClean="0"/>
              <a:t>запущеного сервера</a:t>
            </a:r>
            <a:endParaRPr lang="uk-UA" sz="11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1148576" y="238619"/>
            <a:ext cx="1191225" cy="72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32659" y="44605"/>
            <a:ext cx="7277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він працює тільки з </a:t>
            </a:r>
            <a:r>
              <a:rPr lang="uk-UA" sz="1100" dirty="0" err="1" smtClean="0"/>
              <a:t>джанго</a:t>
            </a:r>
            <a:r>
              <a:rPr lang="uk-UA" sz="1100" dirty="0" smtClean="0"/>
              <a:t>, тобто якусь іншу сторінку відкрити не зможе,  для цього є </a:t>
            </a:r>
            <a:r>
              <a:rPr lang="en-US" sz="1100" b="1" dirty="0" err="1" smtClean="0"/>
              <a:t>urllib</a:t>
            </a:r>
            <a:endParaRPr lang="uk-UA" sz="1100" b="1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029" y="306215"/>
            <a:ext cx="893488" cy="223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32659" y="253152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test client </a:t>
            </a:r>
            <a:r>
              <a:rPr lang="uk-UA" sz="1100" dirty="0" smtClean="0"/>
              <a:t>шукає всі </a:t>
            </a:r>
            <a:r>
              <a:rPr lang="en-US" sz="1100" dirty="0" err="1" smtClean="0"/>
              <a:t>url</a:t>
            </a:r>
            <a:r>
              <a:rPr lang="en-US" sz="1100" dirty="0" smtClean="0"/>
              <a:t> </a:t>
            </a:r>
            <a:r>
              <a:rPr lang="ru-RU" sz="1100" dirty="0" smtClean="0"/>
              <a:t>в:</a:t>
            </a:r>
            <a:endParaRPr lang="uk-UA" sz="11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834" y="734291"/>
            <a:ext cx="3362674" cy="3605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09228" y="487506"/>
            <a:ext cx="36118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по дефолту </a:t>
            </a:r>
            <a:r>
              <a:rPr lang="en-US" sz="1100" dirty="0" smtClean="0"/>
              <a:t>test client </a:t>
            </a:r>
            <a:r>
              <a:rPr lang="uk-UA" sz="1100" dirty="0" smtClean="0"/>
              <a:t>не перевіряє </a:t>
            </a:r>
            <a:r>
              <a:rPr lang="en-US" sz="1100" dirty="0" err="1" smtClean="0"/>
              <a:t>csrf</a:t>
            </a:r>
            <a:r>
              <a:rPr lang="uk-UA" sz="1100" dirty="0" smtClean="0"/>
              <a:t> тому якщо треба</a:t>
            </a:r>
            <a:r>
              <a:rPr lang="en-US" sz="1100" dirty="0"/>
              <a:t>:</a:t>
            </a:r>
            <a:r>
              <a:rPr lang="uk-UA" sz="1100" dirty="0" smtClean="0"/>
              <a:t> </a:t>
            </a:r>
            <a:endParaRPr lang="uk-UA" sz="1100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6626322" y="1061404"/>
            <a:ext cx="15698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315" y="524340"/>
            <a:ext cx="3120230" cy="2357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74315" y="262730"/>
            <a:ext cx="3262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а це добавлятиме в </a:t>
            </a:r>
            <a:r>
              <a:rPr lang="en-US" sz="1100" dirty="0" smtClean="0"/>
              <a:t>header </a:t>
            </a:r>
            <a:r>
              <a:rPr lang="uk-UA" sz="1100" dirty="0" smtClean="0"/>
              <a:t>кожного </a:t>
            </a:r>
            <a:r>
              <a:rPr lang="en-US" sz="1100" dirty="0" smtClean="0"/>
              <a:t>request </a:t>
            </a:r>
            <a:r>
              <a:rPr lang="uk-UA" sz="1100" dirty="0" smtClean="0"/>
              <a:t>от таке</a:t>
            </a:r>
            <a:endParaRPr lang="uk-UA" sz="11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1" y="1467280"/>
            <a:ext cx="3963446" cy="39402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1" y="2014504"/>
            <a:ext cx="2824628" cy="2285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209" y="1807101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еквівалентне до: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1430334" y="1859848"/>
            <a:ext cx="0" cy="13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5458" y="817841"/>
            <a:ext cx="3672680" cy="52978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61" y="2427943"/>
            <a:ext cx="3196430" cy="41019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308" y="2220071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можна і напряму: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802888" y="2773539"/>
            <a:ext cx="2330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61" y="3023048"/>
            <a:ext cx="4263251" cy="520261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2339801" y="3183735"/>
            <a:ext cx="7936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0" y="2803788"/>
            <a:ext cx="3924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</a:t>
            </a:r>
            <a:r>
              <a:rPr lang="en-US" sz="1100" dirty="0" smtClean="0"/>
              <a:t>test client </a:t>
            </a:r>
            <a:r>
              <a:rPr lang="uk-UA" sz="1100" dirty="0" smtClean="0"/>
              <a:t>переходив по всім </a:t>
            </a:r>
            <a:r>
              <a:rPr lang="en-US" sz="1100" dirty="0" smtClean="0"/>
              <a:t>redirect(</a:t>
            </a:r>
            <a:r>
              <a:rPr lang="uk-UA" sz="1100" dirty="0" err="1" smtClean="0"/>
              <a:t>перенаправленнях</a:t>
            </a:r>
            <a:r>
              <a:rPr lang="en-US" sz="1100" dirty="0" smtClean="0"/>
              <a:t>)</a:t>
            </a:r>
            <a:r>
              <a:rPr lang="uk-UA" sz="1100" dirty="0" smtClean="0"/>
              <a:t>:</a:t>
            </a:r>
            <a:endParaRPr lang="uk-UA" sz="1100" dirty="0"/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>
            <a:off x="802888" y="3350084"/>
            <a:ext cx="941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40853" y="3129997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ланцюжок </a:t>
            </a:r>
            <a:r>
              <a:rPr lang="uk-UA" sz="1100" dirty="0" err="1" smtClean="0">
                <a:solidFill>
                  <a:srgbClr val="FF0000"/>
                </a:solidFill>
              </a:rPr>
              <a:t>перенаправлень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2" y="3622171"/>
            <a:ext cx="4114800" cy="247650"/>
          </a:xfrm>
          <a:prstGeom prst="rect">
            <a:avLst/>
          </a:prstGeom>
        </p:spPr>
      </p:pic>
      <p:cxnSp>
        <p:nvCxnSpPr>
          <p:cNvPr id="41" name="Прямая соединительная линия 40"/>
          <p:cNvCxnSpPr/>
          <p:nvPr/>
        </p:nvCxnSpPr>
        <p:spPr>
          <a:xfrm>
            <a:off x="635036" y="3827995"/>
            <a:ext cx="11058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Рисунок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6149" y="1467280"/>
            <a:ext cx="5934075" cy="276225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81608" y="1659911"/>
            <a:ext cx="4029075" cy="28575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8474" y="1901470"/>
            <a:ext cx="6381750" cy="285750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4011" y="2345185"/>
            <a:ext cx="1019175" cy="209550"/>
          </a:xfrm>
          <a:prstGeom prst="rect">
            <a:avLst/>
          </a:prstGeom>
        </p:spPr>
      </p:pic>
      <p:cxnSp>
        <p:nvCxnSpPr>
          <p:cNvPr id="47" name="Прямая со стрелкой 46"/>
          <p:cNvCxnSpPr>
            <a:stCxn id="45" idx="0"/>
          </p:cNvCxnSpPr>
          <p:nvPr/>
        </p:nvCxnSpPr>
        <p:spPr>
          <a:xfrm flipH="1" flipV="1">
            <a:off x="8564137" y="2128769"/>
            <a:ext cx="69462" cy="21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Рисунок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48488" y="2955363"/>
            <a:ext cx="4819650" cy="219075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0183" y="2485774"/>
            <a:ext cx="590550" cy="238125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4011" y="2723899"/>
            <a:ext cx="1257300" cy="20955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53119" y="1399634"/>
            <a:ext cx="2123030" cy="226568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68444" y="2180076"/>
            <a:ext cx="4435504" cy="489634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828" y="4007879"/>
            <a:ext cx="5183426" cy="259590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-34719" y="4292566"/>
            <a:ext cx="57631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3C26"/>
                </a:solidFill>
                <a:latin typeface="Roboto"/>
              </a:rPr>
              <a:t>the view handling this request could 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interrogate</a:t>
            </a:r>
            <a:r>
              <a:rPr lang="uk-UA" sz="1100" dirty="0" smtClean="0">
                <a:solidFill>
                  <a:srgbClr val="0C3C26"/>
                </a:solidFill>
                <a:latin typeface="Roboto"/>
              </a:rPr>
              <a:t> (заставляти)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Roboto"/>
              </a:rPr>
              <a:t>request.POST</a:t>
            </a:r>
            <a:r>
              <a:rPr lang="en-US" sz="1100" dirty="0">
                <a:solidFill>
                  <a:srgbClr val="0C3C26"/>
                </a:solidFill>
                <a:latin typeface="Roboto"/>
              </a:rPr>
              <a:t> to 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retrieve</a:t>
            </a:r>
            <a:r>
              <a:rPr lang="uk-UA" sz="1100" dirty="0" smtClean="0">
                <a:solidFill>
                  <a:srgbClr val="0C3C26"/>
                </a:solidFill>
                <a:latin typeface="Roboto"/>
              </a:rPr>
              <a:t> (повернути)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 </a:t>
            </a:r>
            <a:r>
              <a:rPr lang="en-US" sz="1100" dirty="0">
                <a:solidFill>
                  <a:srgbClr val="0C3C26"/>
                </a:solidFill>
                <a:latin typeface="Roboto"/>
              </a:rPr>
              <a:t>the username and password, and could interrogate </a:t>
            </a:r>
            <a:r>
              <a:rPr lang="en-US" sz="1100" dirty="0" err="1">
                <a:solidFill>
                  <a:schemeClr val="accent1"/>
                </a:solidFill>
                <a:latin typeface="Roboto"/>
              </a:rPr>
              <a:t>request.GET</a:t>
            </a:r>
            <a:r>
              <a:rPr lang="en-US" sz="1100" dirty="0">
                <a:solidFill>
                  <a:srgbClr val="0C3C26"/>
                </a:solidFill>
                <a:latin typeface="Roboto"/>
              </a:rPr>
              <a:t> to determine if the user was a visitor.</a:t>
            </a:r>
            <a:endParaRPr lang="uk-UA" sz="1100" dirty="0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>
            <a:off x="947853" y="4200563"/>
            <a:ext cx="1414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2652390" y="4189412"/>
            <a:ext cx="23768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Рисунок 5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06659" y="3342247"/>
            <a:ext cx="4439363" cy="65461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726341" y="2329440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у випадку</a:t>
            </a:r>
            <a:endParaRPr lang="uk-UA" sz="1100" dirty="0"/>
          </a:p>
        </p:txBody>
      </p:sp>
      <p:cxnSp>
        <p:nvCxnSpPr>
          <p:cNvPr id="62" name="Прямая со стрелкой 61"/>
          <p:cNvCxnSpPr>
            <a:stCxn id="45" idx="3"/>
            <a:endCxn id="60" idx="1"/>
          </p:cNvCxnSpPr>
          <p:nvPr/>
        </p:nvCxnSpPr>
        <p:spPr>
          <a:xfrm>
            <a:off x="9143186" y="2449960"/>
            <a:ext cx="583155" cy="10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>
            <a:off x="9534293" y="2558727"/>
            <a:ext cx="249182" cy="40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7506659" y="3952261"/>
            <a:ext cx="4439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/>
          <p:nvPr/>
        </p:nvCxnSpPr>
        <p:spPr>
          <a:xfrm>
            <a:off x="7903948" y="3669556"/>
            <a:ext cx="2921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427330" y="4019522"/>
            <a:ext cx="4598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але потрібно не забути створити </a:t>
            </a:r>
            <a:r>
              <a:rPr lang="uk-UA" sz="1100" dirty="0" err="1" smtClean="0"/>
              <a:t>юзера</a:t>
            </a:r>
            <a:r>
              <a:rPr lang="uk-UA" sz="1100" dirty="0" smtClean="0"/>
              <a:t> для тестів, бо база тестів спочатку пуста</a:t>
            </a:r>
            <a:endParaRPr lang="uk-UA" sz="1100" dirty="0"/>
          </a:p>
        </p:txBody>
      </p:sp>
      <p:pic>
        <p:nvPicPr>
          <p:cNvPr id="71" name="Рисунок 7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19220" y="4397134"/>
            <a:ext cx="5191004" cy="1272725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84244" y="5370640"/>
            <a:ext cx="2741106" cy="618092"/>
          </a:xfrm>
          <a:prstGeom prst="rect">
            <a:avLst/>
          </a:prstGeom>
        </p:spPr>
      </p:pic>
      <p:cxnSp>
        <p:nvCxnSpPr>
          <p:cNvPr id="74" name="Прямая соединительная линия 73"/>
          <p:cNvCxnSpPr/>
          <p:nvPr/>
        </p:nvCxnSpPr>
        <p:spPr>
          <a:xfrm>
            <a:off x="8471441" y="4751088"/>
            <a:ext cx="6717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>
            <a:off x="9669743" y="5817870"/>
            <a:ext cx="6472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Рисунок 7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86196" y="5724289"/>
            <a:ext cx="3565049" cy="1059879"/>
          </a:xfrm>
          <a:prstGeom prst="rect">
            <a:avLst/>
          </a:prstGeom>
        </p:spPr>
      </p:pic>
      <p:cxnSp>
        <p:nvCxnSpPr>
          <p:cNvPr id="79" name="Прямая соединительная линия 78"/>
          <p:cNvCxnSpPr/>
          <p:nvPr/>
        </p:nvCxnSpPr>
        <p:spPr>
          <a:xfrm>
            <a:off x="6176149" y="6073265"/>
            <a:ext cx="7026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Рисунок 7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51245" y="5996723"/>
            <a:ext cx="2203050" cy="23229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9251245" y="6206779"/>
            <a:ext cx="2940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err="1" smtClean="0"/>
              <a:t>емулює</a:t>
            </a:r>
            <a:r>
              <a:rPr lang="uk-UA" sz="1000" dirty="0" smtClean="0"/>
              <a:t> </a:t>
            </a:r>
            <a:r>
              <a:rPr lang="uk-UA" sz="1000" dirty="0" err="1" smtClean="0"/>
              <a:t>залогінювання</a:t>
            </a:r>
            <a:r>
              <a:rPr lang="uk-UA" sz="1000" dirty="0" smtClean="0"/>
              <a:t>, працює швидше </a:t>
            </a:r>
            <a:r>
              <a:rPr lang="en-US" sz="1000" dirty="0" smtClean="0"/>
              <a:t>login()</a:t>
            </a:r>
            <a:r>
              <a:rPr lang="uk-UA" sz="1000" dirty="0" smtClean="0"/>
              <a:t> бо вміє пропускати автентифікацію, і такий </a:t>
            </a:r>
            <a:r>
              <a:rPr lang="uk-UA" sz="1000" dirty="0" err="1" smtClean="0"/>
              <a:t>юзер</a:t>
            </a:r>
            <a:r>
              <a:rPr lang="uk-UA" sz="1000" dirty="0" smtClean="0"/>
              <a:t> не має </a:t>
            </a:r>
            <a:r>
              <a:rPr lang="uk-UA" sz="1000" dirty="0" err="1" smtClean="0"/>
              <a:t>привілегій</a:t>
            </a:r>
            <a:r>
              <a:rPr lang="uk-UA" sz="1000" dirty="0" smtClean="0"/>
              <a:t> і його статус</a:t>
            </a:r>
            <a:r>
              <a:rPr lang="en-US" sz="1000" dirty="0" smtClean="0"/>
              <a:t> </a:t>
            </a:r>
            <a:r>
              <a:rPr lang="uk-UA" sz="1000" dirty="0" smtClean="0"/>
              <a:t> </a:t>
            </a:r>
            <a:endParaRPr lang="uk-UA" sz="1000" dirty="0"/>
          </a:p>
        </p:txBody>
      </p:sp>
      <p:cxnSp>
        <p:nvCxnSpPr>
          <p:cNvPr id="84" name="Прямая со стрелкой 83"/>
          <p:cNvCxnSpPr/>
          <p:nvPr/>
        </p:nvCxnSpPr>
        <p:spPr>
          <a:xfrm flipH="1" flipV="1">
            <a:off x="9534293" y="6152349"/>
            <a:ext cx="85804" cy="14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Рисунок 8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897721" y="6569902"/>
            <a:ext cx="1039026" cy="184716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93304" y="6052711"/>
            <a:ext cx="723900" cy="24765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4948491" y="6215504"/>
            <a:ext cx="8507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емулює</a:t>
            </a:r>
            <a:r>
              <a:rPr lang="uk-UA" sz="1100" dirty="0" smtClean="0"/>
              <a:t> вихід з </a:t>
            </a:r>
            <a:r>
              <a:rPr lang="uk-UA" sz="1100" dirty="0" err="1" smtClean="0"/>
              <a:t>акаунта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1828993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12313" y="350820"/>
            <a:ext cx="1483112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1" i="1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class</a:t>
            </a:r>
            <a:r>
              <a:rPr kumimoji="0" lang="uk-UA" altLang="uk-UA" sz="1300" b="1" i="1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3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Response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663" y="89210"/>
            <a:ext cx="5336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get() </a:t>
            </a:r>
            <a:r>
              <a:rPr lang="uk-UA" sz="1100" dirty="0" smtClean="0"/>
              <a:t>і </a:t>
            </a:r>
            <a:r>
              <a:rPr lang="en-US" sz="1100" dirty="0" smtClean="0"/>
              <a:t>post() </a:t>
            </a:r>
            <a:r>
              <a:rPr lang="uk-UA" sz="1100" dirty="0" smtClean="0"/>
              <a:t>методи повертають </a:t>
            </a:r>
            <a:r>
              <a:rPr lang="en-US" sz="1100" dirty="0" smtClean="0"/>
              <a:t>Response object </a:t>
            </a:r>
            <a:r>
              <a:rPr lang="uk-UA" sz="1100" dirty="0" smtClean="0"/>
              <a:t>на відміну від </a:t>
            </a:r>
            <a:r>
              <a:rPr lang="uk-UA" sz="1100" dirty="0" err="1" smtClean="0"/>
              <a:t>вʼюшок</a:t>
            </a:r>
            <a:r>
              <a:rPr lang="uk-UA" sz="1100" dirty="0"/>
              <a:t> </a:t>
            </a:r>
            <a:r>
              <a:rPr lang="uk-UA" sz="1100" dirty="0" smtClean="0"/>
              <a:t>(</a:t>
            </a:r>
            <a:r>
              <a:rPr lang="en-US" sz="1100" dirty="0" err="1" smtClean="0"/>
              <a:t>HttpResponse</a:t>
            </a:r>
            <a:r>
              <a:rPr lang="uk-UA" sz="1100" dirty="0" smtClean="0"/>
              <a:t>)</a:t>
            </a:r>
            <a:endParaRPr lang="uk-UA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" y="620526"/>
            <a:ext cx="638175" cy="238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" y="858651"/>
            <a:ext cx="647700" cy="190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8" y="1025011"/>
            <a:ext cx="647700" cy="190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257" y="854121"/>
            <a:ext cx="2302262" cy="5602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38" y="1215511"/>
            <a:ext cx="1019175" cy="2190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078" y="1644136"/>
            <a:ext cx="2396235" cy="54930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38" y="1406011"/>
            <a:ext cx="638175" cy="2381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88" y="1599699"/>
            <a:ext cx="1038225" cy="2000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88" y="1742246"/>
            <a:ext cx="1000125" cy="2381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663" y="1936262"/>
            <a:ext cx="790575" cy="2476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138" y="2133902"/>
            <a:ext cx="1209675" cy="2571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63" y="2600627"/>
            <a:ext cx="5256987" cy="103648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91782" y="597629"/>
            <a:ext cx="22461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C3C26"/>
                </a:solidFill>
                <a:latin typeface="Roboto"/>
              </a:rPr>
              <a:t>test 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client</a:t>
            </a:r>
            <a:r>
              <a:rPr lang="uk-UA" sz="1100" dirty="0" smtClean="0">
                <a:solidFill>
                  <a:srgbClr val="0C3C26"/>
                </a:solidFill>
                <a:latin typeface="Roboto"/>
              </a:rPr>
              <a:t> який викликав </a:t>
            </a:r>
            <a:r>
              <a:rPr lang="uk-UA" sz="1100" dirty="0" err="1" smtClean="0">
                <a:solidFill>
                  <a:srgbClr val="0C3C26"/>
                </a:solidFill>
                <a:latin typeface="Roboto"/>
              </a:rPr>
              <a:t>ріквест</a:t>
            </a:r>
            <a:endParaRPr lang="uk-UA" sz="1100" dirty="0"/>
          </a:p>
        </p:txBody>
      </p:sp>
      <p:cxnSp>
        <p:nvCxnSpPr>
          <p:cNvPr id="18" name="Прямая со стрелкой 17"/>
          <p:cNvCxnSpPr>
            <a:stCxn id="6" idx="3"/>
            <a:endCxn id="7" idx="1"/>
          </p:cNvCxnSpPr>
          <p:nvPr/>
        </p:nvCxnSpPr>
        <p:spPr>
          <a:xfrm>
            <a:off x="760838" y="1120261"/>
            <a:ext cx="2542419" cy="1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1782" y="784528"/>
            <a:ext cx="2815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контент сторінки </a:t>
            </a:r>
            <a:r>
              <a:rPr lang="uk-UA" sz="1100" dirty="0" err="1" smtClean="0"/>
              <a:t>зрендерений</a:t>
            </a:r>
            <a:r>
              <a:rPr lang="uk-UA" sz="1100" dirty="0" smtClean="0"/>
              <a:t> </a:t>
            </a:r>
            <a:r>
              <a:rPr lang="uk-UA" sz="1100" dirty="0" err="1" smtClean="0"/>
              <a:t>вʼюшкою</a:t>
            </a:r>
            <a:endParaRPr lang="uk-UA" sz="1100" dirty="0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303257" y="548780"/>
            <a:ext cx="3303257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Context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Roboto"/>
              </a:rPr>
              <a:t>instance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that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was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used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to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render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the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template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3836020" y="739588"/>
            <a:ext cx="446048" cy="32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7464" y="1349869"/>
            <a:ext cx="5137112" cy="235350"/>
          </a:xfrm>
          <a:prstGeom prst="rect">
            <a:avLst/>
          </a:prstGeom>
        </p:spPr>
      </p:pic>
      <p:cxnSp>
        <p:nvCxnSpPr>
          <p:cNvPr id="26" name="Прямая со стрелкой 25"/>
          <p:cNvCxnSpPr>
            <a:stCxn id="8" idx="3"/>
            <a:endCxn id="24" idx="1"/>
          </p:cNvCxnSpPr>
          <p:nvPr/>
        </p:nvCxnSpPr>
        <p:spPr>
          <a:xfrm>
            <a:off x="1132313" y="1325049"/>
            <a:ext cx="135151" cy="14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861932" y="1980371"/>
            <a:ext cx="3679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1683899" y="1483695"/>
            <a:ext cx="9669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C3C26"/>
                </a:solidFill>
                <a:latin typeface="Roboto"/>
              </a:rPr>
              <a:t>request data</a:t>
            </a:r>
            <a:endParaRPr lang="uk-UA" sz="1100" dirty="0"/>
          </a:p>
        </p:txBody>
      </p:sp>
      <p:cxnSp>
        <p:nvCxnSpPr>
          <p:cNvPr id="31" name="Прямая со стрелкой 30"/>
          <p:cNvCxnSpPr>
            <a:stCxn id="10" idx="3"/>
            <a:endCxn id="29" idx="1"/>
          </p:cNvCxnSpPr>
          <p:nvPr/>
        </p:nvCxnSpPr>
        <p:spPr>
          <a:xfrm>
            <a:off x="751313" y="1525074"/>
            <a:ext cx="932586" cy="8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0035" y="1673370"/>
            <a:ext cx="1720840" cy="23254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2494" y="1970608"/>
            <a:ext cx="1828800" cy="20002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59380" y="2858129"/>
            <a:ext cx="2805810" cy="652514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59380" y="2267526"/>
            <a:ext cx="5040351" cy="59060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11467" y="2544860"/>
            <a:ext cx="1990725" cy="276225"/>
          </a:xfrm>
          <a:prstGeom prst="rect">
            <a:avLst/>
          </a:prstGeom>
        </p:spPr>
      </p:pic>
      <p:cxnSp>
        <p:nvCxnSpPr>
          <p:cNvPr id="38" name="Прямая со стрелкой 37"/>
          <p:cNvCxnSpPr/>
          <p:nvPr/>
        </p:nvCxnSpPr>
        <p:spPr>
          <a:xfrm>
            <a:off x="7482468" y="2682973"/>
            <a:ext cx="497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416662" y="2493359"/>
            <a:ext cx="628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chemeClr val="accent1"/>
                </a:solidFill>
              </a:rPr>
              <a:t>повертає</a:t>
            </a:r>
            <a:endParaRPr lang="uk-UA" sz="900" dirty="0">
              <a:solidFill>
                <a:schemeClr val="accent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90043" y="2003603"/>
            <a:ext cx="4530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функція яка за даним</a:t>
            </a:r>
            <a:r>
              <a:rPr lang="en-US" sz="1100" dirty="0" smtClean="0"/>
              <a:t> </a:t>
            </a:r>
            <a:r>
              <a:rPr lang="en-US" sz="1100" dirty="0" err="1" smtClean="0"/>
              <a:t>url</a:t>
            </a:r>
            <a:r>
              <a:rPr lang="uk-UA" sz="1100" dirty="0" smtClean="0"/>
              <a:t>-</a:t>
            </a:r>
            <a:r>
              <a:rPr lang="uk-UA" sz="1100" dirty="0" err="1" smtClean="0"/>
              <a:t>ом</a:t>
            </a:r>
            <a:r>
              <a:rPr lang="uk-UA" sz="1100" dirty="0" smtClean="0"/>
              <a:t> повертає </a:t>
            </a:r>
            <a:r>
              <a:rPr lang="uk-UA" sz="1100" dirty="0" err="1" smtClean="0"/>
              <a:t>обʼєкт</a:t>
            </a:r>
            <a:r>
              <a:rPr lang="uk-UA" sz="1100" dirty="0" smtClean="0"/>
              <a:t> який повертає саму </a:t>
            </a:r>
            <a:r>
              <a:rPr lang="uk-UA" sz="1100" dirty="0" err="1" smtClean="0"/>
              <a:t>вʼюшку</a:t>
            </a:r>
            <a:endParaRPr lang="uk-UA" sz="1100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5921298" y="2223887"/>
            <a:ext cx="802887" cy="3848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>
            <a:off x="6205392" y="2230483"/>
            <a:ext cx="1637294" cy="3981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>
            <a:off x="8943278" y="2205615"/>
            <a:ext cx="11151" cy="4163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3005009" y="2183912"/>
            <a:ext cx="7301967" cy="637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Рисунок 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25" y="4093332"/>
            <a:ext cx="1219200" cy="24765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20035" y="4088059"/>
            <a:ext cx="2038350" cy="238125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739" y="4398935"/>
            <a:ext cx="1228725" cy="28575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70799" y="4684685"/>
            <a:ext cx="2292012" cy="70887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420035" y="4398935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 dictionary-like object containing session information</a:t>
            </a:r>
            <a:endParaRPr lang="uk-UA" sz="1100" dirty="0"/>
          </a:p>
        </p:txBody>
      </p:sp>
      <p:pic>
        <p:nvPicPr>
          <p:cNvPr id="54" name="Рисунок 5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011" y="3739876"/>
            <a:ext cx="4355190" cy="954562"/>
          </a:xfrm>
          <a:prstGeom prst="rect">
            <a:avLst/>
          </a:prstGeom>
        </p:spPr>
      </p:pic>
      <p:sp>
        <p:nvSpPr>
          <p:cNvPr id="55" name="Прямоугольник 54"/>
          <p:cNvSpPr/>
          <p:nvPr/>
        </p:nvSpPr>
        <p:spPr>
          <a:xfrm>
            <a:off x="8660238" y="3384977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Setting the language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53366" y="4751437"/>
            <a:ext cx="4732835" cy="5958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04046" y="5425760"/>
            <a:ext cx="4366901" cy="1018944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02192" y="3729279"/>
            <a:ext cx="2038350" cy="219075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53650" y="4751437"/>
            <a:ext cx="2038350" cy="21907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1121367" y="5445380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not enabled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33437275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0" y="261610"/>
            <a:ext cx="3547250" cy="23934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601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Простий приклад тесту:</a:t>
            </a:r>
            <a:endParaRPr lang="uk-UA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50" y="261610"/>
            <a:ext cx="3401587" cy="2150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5650" y="0"/>
            <a:ext cx="30588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як влаштована архітектура тестування в </a:t>
            </a:r>
            <a:r>
              <a:rPr lang="en-US" sz="1100" dirty="0" err="1" smtClean="0"/>
              <a:t>django</a:t>
            </a:r>
            <a:r>
              <a:rPr lang="en-US" sz="1100" dirty="0" smtClean="0"/>
              <a:t>:</a:t>
            </a:r>
            <a:endParaRPr lang="uk-UA" sz="11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0" y="2772387"/>
            <a:ext cx="2959836" cy="24700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858" y="2673810"/>
            <a:ext cx="4127849" cy="1184210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601721" y="3534937"/>
            <a:ext cx="1933216" cy="20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220" y="261610"/>
            <a:ext cx="1590210" cy="2440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47237" y="-53861"/>
            <a:ext cx="19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LiveServerTestCase</a:t>
            </a:r>
            <a:endParaRPr lang="uk-UA" sz="11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220" y="579334"/>
            <a:ext cx="4707450" cy="366573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220" y="4318747"/>
            <a:ext cx="3876211" cy="2689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220" y="4619710"/>
            <a:ext cx="4776095" cy="1290436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/>
          <p:nvPr/>
        </p:nvCxnSpPr>
        <p:spPr>
          <a:xfrm flipV="1">
            <a:off x="10370634" y="4928839"/>
            <a:ext cx="863797" cy="22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58220" y="5910145"/>
            <a:ext cx="4833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коли </a:t>
            </a:r>
            <a:r>
              <a:rPr lang="ru-RU" sz="1100" dirty="0" err="1" smtClean="0"/>
              <a:t>працю</a:t>
            </a:r>
            <a:r>
              <a:rPr lang="uk-UA" sz="1100" dirty="0" err="1" smtClean="0"/>
              <a:t>єш</a:t>
            </a:r>
            <a:r>
              <a:rPr lang="uk-UA" sz="1100" dirty="0" smtClean="0"/>
              <a:t> з реальним сервером, то наприклад, під час переходу по </a:t>
            </a:r>
            <a:r>
              <a:rPr lang="uk-UA" sz="1100" dirty="0" err="1" smtClean="0"/>
              <a:t>ссилці</a:t>
            </a:r>
            <a:r>
              <a:rPr lang="uk-UA" sz="1100" dirty="0" smtClean="0"/>
              <a:t>, потрібен якийсь час, </a:t>
            </a:r>
            <a:r>
              <a:rPr lang="uk-UA" sz="1100" dirty="0" err="1" smtClean="0"/>
              <a:t>шоб</a:t>
            </a:r>
            <a:r>
              <a:rPr lang="uk-UA" sz="1100" dirty="0" smtClean="0"/>
              <a:t> сторінка </a:t>
            </a:r>
            <a:r>
              <a:rPr lang="uk-UA" sz="1100" dirty="0" err="1" smtClean="0"/>
              <a:t>прогрузилася</a:t>
            </a:r>
            <a:r>
              <a:rPr lang="uk-UA" sz="1100" dirty="0" smtClean="0"/>
              <a:t>, бо реальний сервер, і тести, працюють паралельними потоками, більше того ділять між собою доступ до бази даних, того роблять як вище, </a:t>
            </a:r>
            <a:endParaRPr lang="uk-UA" sz="1100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8608741" y="5720575"/>
            <a:ext cx="1371600" cy="780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7649737" y="5720576"/>
            <a:ext cx="8363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44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6" y="211874"/>
            <a:ext cx="3259978" cy="20256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8" y="211874"/>
            <a:ext cx="3666080" cy="1638684"/>
          </a:xfrm>
          <a:prstGeom prst="rect">
            <a:avLst/>
          </a:prstGeom>
        </p:spPr>
      </p:pic>
      <p:cxnSp>
        <p:nvCxnSpPr>
          <p:cNvPr id="5" name="Прямая со стрелкой 4"/>
          <p:cNvCxnSpPr>
            <a:stCxn id="2" idx="3"/>
            <a:endCxn id="3" idx="1"/>
          </p:cNvCxnSpPr>
          <p:nvPr/>
        </p:nvCxnSpPr>
        <p:spPr>
          <a:xfrm flipV="1">
            <a:off x="3359294" y="1031216"/>
            <a:ext cx="445944" cy="19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3205" y="-25511"/>
            <a:ext cx="17721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для кожного окремого </a:t>
            </a:r>
            <a:r>
              <a:rPr lang="uk-UA" sz="1000" dirty="0" err="1" smtClean="0"/>
              <a:t>теста</a:t>
            </a:r>
            <a:r>
              <a:rPr lang="uk-UA" sz="1000" dirty="0" smtClean="0"/>
              <a:t>, </a:t>
            </a:r>
            <a:r>
              <a:rPr lang="en-US" sz="1000" dirty="0" smtClean="0"/>
              <a:t>client </a:t>
            </a:r>
            <a:r>
              <a:rPr lang="uk-UA" sz="1000" dirty="0" smtClean="0"/>
              <a:t>автоматично змінюється, наново створюється, тобто тут </a:t>
            </a:r>
            <a:r>
              <a:rPr lang="uk-UA" sz="1000" dirty="0" smtClean="0">
                <a:solidFill>
                  <a:schemeClr val="accent1"/>
                </a:solidFill>
              </a:rPr>
              <a:t>еквівалентно</a:t>
            </a:r>
            <a:r>
              <a:rPr lang="uk-UA" sz="1000" dirty="0" smtClean="0"/>
              <a:t>, </a:t>
            </a:r>
            <a:endParaRPr lang="uk-UA" sz="10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2854712" y="312234"/>
            <a:ext cx="2531327" cy="57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1" y="405376"/>
            <a:ext cx="3792808" cy="194707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7557297" y="0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Customizing the test client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8787161" y="887168"/>
            <a:ext cx="546410" cy="62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7995424" y="1694985"/>
            <a:ext cx="747132" cy="1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6" y="2352447"/>
            <a:ext cx="2645205" cy="201064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712" y="2381610"/>
            <a:ext cx="2082375" cy="769723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3111190" y="2698595"/>
            <a:ext cx="10091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437" y="2199229"/>
            <a:ext cx="4205891" cy="20806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16" y="4477973"/>
            <a:ext cx="2420279" cy="58476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6" y="5116510"/>
            <a:ext cx="6741167" cy="390566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16" y="5560848"/>
            <a:ext cx="3229904" cy="126539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9899" y="6193545"/>
            <a:ext cx="4733135" cy="61317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329" y="5685355"/>
            <a:ext cx="36503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ця команда повністю очищає базу даних твого </a:t>
            </a:r>
            <a:r>
              <a:rPr lang="uk-UA" sz="1100" dirty="0" err="1" smtClean="0"/>
              <a:t>еплікейшн</a:t>
            </a:r>
            <a:endParaRPr lang="uk-UA" sz="1100" dirty="0"/>
          </a:p>
        </p:txBody>
      </p:sp>
      <p:cxnSp>
        <p:nvCxnSpPr>
          <p:cNvPr id="30" name="Прямая со стрелкой 29"/>
          <p:cNvCxnSpPr/>
          <p:nvPr/>
        </p:nvCxnSpPr>
        <p:spPr>
          <a:xfrm flipV="1">
            <a:off x="178420" y="5719505"/>
            <a:ext cx="1131035" cy="2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9596" y="4477972"/>
            <a:ext cx="43208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fixtures – </a:t>
            </a:r>
            <a:r>
              <a:rPr lang="uk-UA" sz="1100" dirty="0" smtClean="0"/>
              <a:t>це </a:t>
            </a:r>
            <a:r>
              <a:rPr lang="uk-UA" sz="1100" dirty="0" err="1" smtClean="0"/>
              <a:t>серіалізовані</a:t>
            </a:r>
            <a:r>
              <a:rPr lang="uk-UA" sz="1100" dirty="0" smtClean="0"/>
              <a:t> дані , які записуються з бази у якийсь </a:t>
            </a:r>
            <a:r>
              <a:rPr lang="en-US" sz="1100" dirty="0" err="1" smtClean="0"/>
              <a:t>json</a:t>
            </a:r>
            <a:r>
              <a:rPr lang="en-US" sz="1100" dirty="0" smtClean="0"/>
              <a:t>, </a:t>
            </a:r>
            <a:r>
              <a:rPr lang="uk-UA" sz="1100" dirty="0" smtClean="0"/>
              <a:t>після цього базу можна очистити, і </a:t>
            </a:r>
            <a:r>
              <a:rPr lang="uk-UA" sz="1100" dirty="0" err="1" smtClean="0"/>
              <a:t>шоб</a:t>
            </a:r>
            <a:r>
              <a:rPr lang="uk-UA" sz="1100" dirty="0" smtClean="0"/>
              <a:t> не лізти в </a:t>
            </a:r>
            <a:r>
              <a:rPr lang="uk-UA" sz="1100" dirty="0" err="1" smtClean="0"/>
              <a:t>адмінку</a:t>
            </a:r>
            <a:r>
              <a:rPr lang="uk-UA" sz="1100" dirty="0" smtClean="0"/>
              <a:t> і знову все створювати, робиш так, і </a:t>
            </a:r>
            <a:r>
              <a:rPr lang="uk-UA" sz="1100" dirty="0" err="1" smtClean="0"/>
              <a:t>всьо</a:t>
            </a:r>
            <a:r>
              <a:rPr lang="uk-UA" sz="1100" dirty="0" smtClean="0"/>
              <a:t> підтягнеться</a:t>
            </a:r>
            <a:endParaRPr lang="uk-UA" sz="1100" dirty="0"/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6515100" y="4681570"/>
            <a:ext cx="171450" cy="61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26" idx="0"/>
          </p:cNvCxnSpPr>
          <p:nvPr/>
        </p:nvCxnSpPr>
        <p:spPr>
          <a:xfrm flipH="1">
            <a:off x="1714268" y="4823460"/>
            <a:ext cx="2531115" cy="73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4000500" y="5034708"/>
            <a:ext cx="777240" cy="115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Рисунок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8603" y="5665698"/>
            <a:ext cx="3219450" cy="219075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5974" y="5884773"/>
            <a:ext cx="3219450" cy="21907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854925" y="4993135"/>
            <a:ext cx="24642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щоб не виникало помилок, варто робити префікс у </a:t>
            </a:r>
            <a:r>
              <a:rPr lang="uk-UA" sz="1100" dirty="0" err="1" smtClean="0"/>
              <a:t>файла</a:t>
            </a:r>
            <a:r>
              <a:rPr lang="uk-UA" sz="1100" dirty="0" smtClean="0"/>
              <a:t>, або робити його вкладеним у папку </a:t>
            </a:r>
            <a:r>
              <a:rPr lang="uk-UA" sz="1100" dirty="0" err="1" smtClean="0"/>
              <a:t>еплікейшна</a:t>
            </a:r>
            <a:endParaRPr lang="uk-UA" sz="1100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6639753" y="5331706"/>
            <a:ext cx="917544" cy="33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>
            <a:off x="6647891" y="5551921"/>
            <a:ext cx="823427" cy="37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134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" y="156786"/>
            <a:ext cx="4442622" cy="215743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675" y="86627"/>
            <a:ext cx="4715888" cy="2573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63619" y="234765"/>
            <a:ext cx="2386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ще один спосіб тимчасово – на час тестування змінити настройки</a:t>
            </a:r>
            <a:endParaRPr lang="uk-UA" sz="1100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5522504" y="1211580"/>
            <a:ext cx="52578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5533934" y="1371600"/>
            <a:ext cx="61722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5533934" y="1531620"/>
            <a:ext cx="5143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234" y="3783288"/>
            <a:ext cx="4522470" cy="13767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3619" y="4040770"/>
            <a:ext cx="2222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тимчасово змінити настройки для конкретного метода:</a:t>
            </a:r>
            <a:endParaRPr lang="uk-UA" sz="1100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flipV="1">
            <a:off x="5122454" y="4611386"/>
            <a:ext cx="124587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375" y="5299755"/>
            <a:ext cx="4548188" cy="13390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74680" y="5417508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або класу:</a:t>
            </a:r>
            <a:endParaRPr lang="uk-UA" sz="1100" dirty="0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4886234" y="5788676"/>
            <a:ext cx="126492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" y="2916554"/>
            <a:ext cx="4398645" cy="175200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05" y="4737137"/>
            <a:ext cx="4629150" cy="201847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88708" y="234765"/>
            <a:ext cx="21701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інколи під час тестів, буває необхідно тимчасово змінити настройки</a:t>
            </a:r>
            <a:endParaRPr lang="uk-UA" sz="1100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1588608" y="687504"/>
            <a:ext cx="945089" cy="1112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V="1">
            <a:off x="1245870" y="1954530"/>
            <a:ext cx="53721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144" y="2900087"/>
            <a:ext cx="1781579" cy="6728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68324" y="2900087"/>
            <a:ext cx="10954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можна навіть видалити настройки</a:t>
            </a:r>
            <a:endParaRPr lang="uk-UA" sz="1100" dirty="0"/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4886234" y="3371850"/>
            <a:ext cx="3715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4705675" y="3063240"/>
            <a:ext cx="1342609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692" y="71963"/>
            <a:ext cx="2592796" cy="17910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449692" y="234764"/>
            <a:ext cx="2742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цей сигнал появляється під час зміни настройок, дивлячись на нього ти можеш визначити чи настройка яку ти хочеш змінити раптом не </a:t>
            </a:r>
            <a:r>
              <a:rPr lang="uk-UA" sz="1100" dirty="0" err="1" smtClean="0"/>
              <a:t>кешується</a:t>
            </a:r>
            <a:endParaRPr lang="uk-UA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0898" y="1004205"/>
            <a:ext cx="2149097" cy="23412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9405" y="2853263"/>
            <a:ext cx="2267390" cy="6183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7415" y="3396489"/>
            <a:ext cx="2735073" cy="96836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6585" y="4202647"/>
            <a:ext cx="2715903" cy="20389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1563" y="4420689"/>
            <a:ext cx="2123978" cy="20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31671" y="3652483"/>
            <a:ext cx="1290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наслідування тегів</a:t>
            </a:r>
            <a:endParaRPr lang="uk-UA" sz="1100" dirty="0"/>
          </a:p>
        </p:txBody>
      </p:sp>
      <p:cxnSp>
        <p:nvCxnSpPr>
          <p:cNvPr id="25" name="Прямая со стрелкой 24"/>
          <p:cNvCxnSpPr/>
          <p:nvPr/>
        </p:nvCxnSpPr>
        <p:spPr>
          <a:xfrm flipH="1" flipV="1">
            <a:off x="8755410" y="3280831"/>
            <a:ext cx="2526940" cy="286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688" y="4809573"/>
            <a:ext cx="2095849" cy="26703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9692" y="5436722"/>
            <a:ext cx="2609857" cy="284168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58536" y="5117335"/>
            <a:ext cx="3388611" cy="237941"/>
          </a:xfrm>
          <a:prstGeom prst="rect">
            <a:avLst/>
          </a:prstGeom>
        </p:spPr>
      </p:pic>
      <p:cxnSp>
        <p:nvCxnSpPr>
          <p:cNvPr id="38" name="Прямая соединительная линия 37"/>
          <p:cNvCxnSpPr/>
          <p:nvPr/>
        </p:nvCxnSpPr>
        <p:spPr>
          <a:xfrm>
            <a:off x="10917044" y="5020857"/>
            <a:ext cx="6284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10117593" y="5355276"/>
            <a:ext cx="20295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10381905" y="5678209"/>
            <a:ext cx="1660583" cy="9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710535" y="1519078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є така фішка яка теги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29914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9" y="197352"/>
            <a:ext cx="6362700" cy="58388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07" y="175050"/>
            <a:ext cx="5547061" cy="12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" y="108673"/>
            <a:ext cx="4052751" cy="2623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0552" y="0"/>
            <a:ext cx="19670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під час надсилання повідомлень на </a:t>
            </a:r>
            <a:r>
              <a:rPr lang="uk-UA" sz="1100" dirty="0" err="1" smtClean="0"/>
              <a:t>емейл</a:t>
            </a:r>
            <a:r>
              <a:rPr lang="uk-UA" sz="1100" dirty="0" smtClean="0"/>
              <a:t>, </a:t>
            </a:r>
            <a:r>
              <a:rPr lang="uk-UA" sz="1100" dirty="0" err="1" smtClean="0"/>
              <a:t>джанго</a:t>
            </a:r>
            <a:r>
              <a:rPr lang="uk-UA" sz="1100" dirty="0" smtClean="0"/>
              <a:t> створює </a:t>
            </a:r>
            <a:r>
              <a:rPr lang="en-US" sz="1100" b="1" dirty="0"/>
              <a:t>dummy </a:t>
            </a:r>
            <a:r>
              <a:rPr lang="en-US" sz="1100" b="1" dirty="0" smtClean="0"/>
              <a:t>outbox</a:t>
            </a:r>
            <a:r>
              <a:rPr lang="uk-UA" sz="1100" b="1" dirty="0" smtClean="0"/>
              <a:t> </a:t>
            </a:r>
            <a:r>
              <a:rPr lang="uk-UA" sz="1100" dirty="0" smtClean="0"/>
              <a:t>і туди надсилаються всі штуки, щоб не розсилати реальним користувачам</a:t>
            </a:r>
            <a:endParaRPr lang="uk-UA" sz="11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580" y="407951"/>
            <a:ext cx="1970723" cy="743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6928" y="108673"/>
            <a:ext cx="2323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вручну створити пустий </a:t>
            </a:r>
            <a:r>
              <a:rPr lang="en-US" sz="1100" dirty="0" smtClean="0"/>
              <a:t>outbox</a:t>
            </a:r>
            <a:endParaRPr lang="uk-UA" sz="1100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25780" y="1163349"/>
            <a:ext cx="902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817370" y="2205990"/>
            <a:ext cx="685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623060" y="2674732"/>
            <a:ext cx="12687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580" y="1420277"/>
            <a:ext cx="4056698" cy="17049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72580" y="1151919"/>
            <a:ext cx="2249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тестування команд менеджменту:</a:t>
            </a:r>
            <a:endParaRPr lang="uk-UA" sz="1100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4766310" y="2868930"/>
            <a:ext cx="8458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5266"/>
            <a:ext cx="3314886" cy="9749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34383" y="2721445"/>
            <a:ext cx="3314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база даних </a:t>
            </a:r>
            <a:r>
              <a:rPr lang="en-US" sz="1100" dirty="0" err="1" smtClean="0"/>
              <a:t>MySql</a:t>
            </a:r>
            <a:r>
              <a:rPr lang="en-US" sz="1100" dirty="0" smtClean="0"/>
              <a:t> </a:t>
            </a:r>
            <a:r>
              <a:rPr lang="en-US" sz="1100" dirty="0"/>
              <a:t>with </a:t>
            </a:r>
            <a:r>
              <a:rPr lang="en-US" sz="1100" dirty="0" err="1"/>
              <a:t>MyISAM</a:t>
            </a:r>
            <a:r>
              <a:rPr lang="en-US" sz="1100" dirty="0"/>
              <a:t> </a:t>
            </a:r>
            <a:r>
              <a:rPr lang="en-US" sz="1100" dirty="0" smtClean="0"/>
              <a:t>tables </a:t>
            </a:r>
            <a:r>
              <a:rPr lang="uk-UA" sz="1100" dirty="0" smtClean="0"/>
              <a:t>не підтримує транзакцій, тому цей тест для неї спрацює:</a:t>
            </a:r>
            <a:endParaRPr lang="uk-UA" sz="11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93616"/>
            <a:ext cx="3446145" cy="912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4100232"/>
            <a:ext cx="3446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а тут навпаки спрацює для </a:t>
            </a:r>
            <a:r>
              <a:rPr lang="en-US" sz="1100" dirty="0" err="1" smtClean="0"/>
              <a:t>Postgres</a:t>
            </a:r>
            <a:r>
              <a:rPr lang="en-US" sz="1100" dirty="0" smtClean="0"/>
              <a:t>, </a:t>
            </a:r>
            <a:r>
              <a:rPr lang="ru-RU" sz="1100" dirty="0" err="1" smtClean="0"/>
              <a:t>бо</a:t>
            </a:r>
            <a:r>
              <a:rPr lang="ru-RU" sz="1100" dirty="0" smtClean="0"/>
              <a:t> вона п</a:t>
            </a:r>
            <a:r>
              <a:rPr lang="uk-UA" sz="1100" dirty="0" err="1" smtClean="0"/>
              <a:t>ідтримує</a:t>
            </a:r>
            <a:r>
              <a:rPr lang="uk-UA" sz="1100" dirty="0" smtClean="0"/>
              <a:t> транзакції:</a:t>
            </a:r>
            <a:endParaRPr lang="uk-UA" sz="1100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V="1">
            <a:off x="285750" y="3486150"/>
            <a:ext cx="1245870" cy="114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23850" y="4850130"/>
            <a:ext cx="1399222" cy="15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145" y="3462454"/>
            <a:ext cx="4881588" cy="1275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95164" y="3187583"/>
            <a:ext cx="4810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взагалі весь функціонал сидить в </a:t>
            </a:r>
            <a:r>
              <a:rPr lang="en-US" sz="1100" dirty="0" err="1" smtClean="0"/>
              <a:t>unittest</a:t>
            </a:r>
            <a:r>
              <a:rPr lang="en-US" sz="1100" dirty="0" smtClean="0"/>
              <a:t> </a:t>
            </a:r>
            <a:r>
              <a:rPr lang="uk-UA" sz="1100" dirty="0" smtClean="0"/>
              <a:t>бібліотеці тому часто туди заглядай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9271253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2" y="124173"/>
            <a:ext cx="4368839" cy="41036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241" y="124173"/>
            <a:ext cx="6037340" cy="10519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241" y="1243079"/>
            <a:ext cx="1966913" cy="932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6321" y="650125"/>
            <a:ext cx="24817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приклад використання </a:t>
            </a:r>
            <a:r>
              <a:rPr lang="en-US" sz="1100" dirty="0" err="1" smtClean="0"/>
              <a:t>RequestFactory</a:t>
            </a:r>
            <a:endParaRPr lang="uk-UA" sz="1100" dirty="0"/>
          </a:p>
        </p:txBody>
      </p:sp>
      <p:cxnSp>
        <p:nvCxnSpPr>
          <p:cNvPr id="7" name="Прямая со стрелкой 6"/>
          <p:cNvCxnSpPr>
            <a:stCxn id="4" idx="3"/>
          </p:cNvCxnSpPr>
          <p:nvPr/>
        </p:nvCxnSpPr>
        <p:spPr>
          <a:xfrm flipV="1">
            <a:off x="6529154" y="911735"/>
            <a:ext cx="2280309" cy="797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02604" y="505025"/>
            <a:ext cx="39934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так звертатися до </a:t>
            </a:r>
            <a:r>
              <a:rPr lang="uk-UA" sz="1100" dirty="0" err="1" smtClean="0"/>
              <a:t>хоста</a:t>
            </a:r>
            <a:r>
              <a:rPr lang="uk-UA" sz="1100" dirty="0" smtClean="0"/>
              <a:t> він має бути дозволеним в </a:t>
            </a:r>
            <a:r>
              <a:rPr lang="en-US" sz="1100" dirty="0" smtClean="0"/>
              <a:t>settings</a:t>
            </a:r>
            <a:endParaRPr lang="uk-UA" sz="11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241" y="2497103"/>
            <a:ext cx="4187283" cy="1009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8091" y="2243003"/>
            <a:ext cx="3441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/>
              <a:t>коли </a:t>
            </a:r>
            <a:r>
              <a:rPr lang="ru-RU" sz="1100" dirty="0" err="1" smtClean="0"/>
              <a:t>потрібно</a:t>
            </a:r>
            <a:r>
              <a:rPr lang="ru-RU" sz="1100" dirty="0" smtClean="0"/>
              <a:t> </a:t>
            </a:r>
            <a:r>
              <a:rPr lang="ru-RU" sz="1100" dirty="0" err="1" smtClean="0"/>
              <a:t>щоб</a:t>
            </a:r>
            <a:r>
              <a:rPr lang="ru-RU" sz="1100" dirty="0" smtClean="0"/>
              <a:t> настройка </a:t>
            </a:r>
            <a:r>
              <a:rPr lang="ru-RU" sz="1100" dirty="0" err="1" smtClean="0"/>
              <a:t>зм</a:t>
            </a:r>
            <a:r>
              <a:rPr lang="uk-UA" sz="1100" dirty="0" err="1" smtClean="0"/>
              <a:t>інювалася</a:t>
            </a:r>
            <a:r>
              <a:rPr lang="uk-UA" sz="1100" dirty="0" smtClean="0"/>
              <a:t> </a:t>
            </a:r>
            <a:r>
              <a:rPr lang="uk-UA" sz="1100" dirty="0" err="1" smtClean="0"/>
              <a:t>динамічно</a:t>
            </a:r>
            <a:endParaRPr lang="uk-UA" sz="11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4806176" y="3166946"/>
            <a:ext cx="1215483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079" y="1940172"/>
            <a:ext cx="1743075" cy="266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02604" y="1780844"/>
            <a:ext cx="3849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при такому способі </a:t>
            </a:r>
            <a:r>
              <a:rPr lang="en-US" sz="1100" dirty="0" smtClean="0"/>
              <a:t>test client </a:t>
            </a:r>
            <a:r>
              <a:rPr lang="uk-UA" sz="1100" dirty="0" smtClean="0"/>
              <a:t>не зможе видати повідомлення </a:t>
            </a:r>
            <a:r>
              <a:rPr lang="en-US" sz="1100" dirty="0" smtClean="0"/>
              <a:t>error </a:t>
            </a:r>
            <a:r>
              <a:rPr lang="uk-UA" sz="1100" dirty="0" smtClean="0"/>
              <a:t>при переході за невідомою </a:t>
            </a:r>
            <a:r>
              <a:rPr lang="uk-UA" sz="1100" dirty="0" err="1" smtClean="0"/>
              <a:t>ссилкою</a:t>
            </a:r>
            <a:endParaRPr lang="uk-UA" sz="1100" dirty="0"/>
          </a:p>
        </p:txBody>
      </p:sp>
      <p:cxnSp>
        <p:nvCxnSpPr>
          <p:cNvPr id="16" name="Прямая со стрелкой 15"/>
          <p:cNvCxnSpPr>
            <a:stCxn id="13" idx="3"/>
            <a:endCxn id="14" idx="1"/>
          </p:cNvCxnSpPr>
          <p:nvPr/>
        </p:nvCxnSpPr>
        <p:spPr>
          <a:xfrm flipV="1">
            <a:off x="6529154" y="1996288"/>
            <a:ext cx="373450" cy="7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02" y="4287167"/>
            <a:ext cx="2697194" cy="2501157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377190" y="5440680"/>
            <a:ext cx="6286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459" y="2283034"/>
            <a:ext cx="2983083" cy="450102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665104" y="1963187"/>
            <a:ext cx="14915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якщо важливий порядок створення різних баз даних, бо вони залежать одна від другої</a:t>
            </a:r>
            <a:endParaRPr lang="uk-UA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0744744" y="365512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1</a:t>
            </a:r>
            <a:endParaRPr lang="uk-UA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1308624" y="2813117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2 або 3</a:t>
            </a:r>
            <a:endParaRPr lang="uk-UA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11323864" y="4485707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2 або 3</a:t>
            </a:r>
            <a:endParaRPr lang="uk-UA" sz="1100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9692640" y="3394574"/>
            <a:ext cx="1308906" cy="113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9615702" y="3001820"/>
            <a:ext cx="1136188" cy="32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9615702" y="5537745"/>
            <a:ext cx="1795173" cy="24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868694" y="615067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4</a:t>
            </a:r>
            <a:endParaRPr lang="uk-UA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11872504" y="53086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5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176727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9" y="131956"/>
            <a:ext cx="1480176" cy="16745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79" y="1940312"/>
            <a:ext cx="4356336" cy="2552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0741" y="131955"/>
            <a:ext cx="2642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корисна структура, часто поширений прийом використання </a:t>
            </a:r>
            <a:r>
              <a:rPr lang="uk-UA" dirty="0" err="1" smtClean="0"/>
              <a:t>тестранера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1483113" y="1628080"/>
            <a:ext cx="2274848" cy="182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669073" y="334537"/>
            <a:ext cx="1081668" cy="69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1873405" y="1260088"/>
            <a:ext cx="389130" cy="2720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530" y="131955"/>
            <a:ext cx="2124075" cy="1362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0603" y="1375375"/>
            <a:ext cx="2401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тут можна і треба вказувати більше настройок, для тестування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7884733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7337</TotalTime>
  <Words>3792</Words>
  <Application>Microsoft Office PowerPoint</Application>
  <PresentationFormat>Широкоэкранный</PresentationFormat>
  <Paragraphs>568</Paragraphs>
  <Slides>92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92</vt:i4>
      </vt:variant>
    </vt:vector>
  </HeadingPairs>
  <TitlesOfParts>
    <vt:vector size="101" baseType="lpstr">
      <vt:lpstr>Arial</vt:lpstr>
      <vt:lpstr>Calibri</vt:lpstr>
      <vt:lpstr>Calibri Light</vt:lpstr>
      <vt:lpstr>consolas</vt:lpstr>
      <vt:lpstr>Fira Mono</vt:lpstr>
      <vt:lpstr>Open Sans</vt:lpstr>
      <vt:lpstr>Roboto</vt:lpstr>
      <vt:lpstr>x-locale-heading-primary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izhykoleh18@gmail.com</dc:creator>
  <cp:lastModifiedBy>izhykoleh18@gmail.com</cp:lastModifiedBy>
  <cp:revision>387</cp:revision>
  <dcterms:created xsi:type="dcterms:W3CDTF">2018-07-09T12:47:36Z</dcterms:created>
  <dcterms:modified xsi:type="dcterms:W3CDTF">2018-09-04T15:03:48Z</dcterms:modified>
</cp:coreProperties>
</file>